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ndiegomagazine.com/features/a-deep-dive-into-the-san-diego-fishing-industry/article_2959b344-d518-5cf0-b2d7-a952673fc231.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ndiegouniontribune.com/business/growth-development/sdut-tuna-san-diego-fish-story-2012jun16-htmlstory.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ndiegomagazine.com/features/a-deep-dive-into-the-san-diego-fishing-industry/article_2959b344-d518-5cf0-b2d7-a952673fc231.html"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c4b134fe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c4b134fe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e9ecc23a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e9ecc23a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c4b134fe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c4b134fe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e9ecc23a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e9ecc23a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e9ecc23a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e9ecc23a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c4b134fe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c4b134fe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e9ecc23a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e9ecc23a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e9ecc23a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e9ecc23a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c4b134fe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c4b134fe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e9ecc23a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e9ecc23a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e9ecc23a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e9ecc23a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c4b134fe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c4b134fe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https://www.sandiegomagazine.com/features/a-deep-dive-into-the-san-diego-fishing-industry/article_2959b344-d518-5cf0-b2d7-a952673fc231.html</a:t>
            </a:r>
            <a:endParaRPr/>
          </a:p>
          <a:p>
            <a:pPr indent="0" lvl="0" marL="0" rtl="0" algn="l">
              <a:spcBef>
                <a:spcPts val="0"/>
              </a:spcBef>
              <a:spcAft>
                <a:spcPts val="0"/>
              </a:spcAft>
              <a:buNone/>
            </a:pPr>
            <a:r>
              <a:rPr lang="en"/>
              <a:t>Article that highlights rebound of tuna populations and sustainable fishing in san diego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e9ecc23a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e9ecc23a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e9ecc23a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e9ecc23a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e9ecc23a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e9ecc23a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e9ecc23a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e9ecc23a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c4b134fe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c4b134fe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e9ecc23a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e9ecc23a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e9ecc23a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e9ecc23a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e9ecc23a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e9ecc23a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f0688c1f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f0688c1f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e9ecc23a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e9ecc23a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c4b134fe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c4b134f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a:t>
            </a:r>
            <a:r>
              <a:rPr lang="en" u="sng">
                <a:solidFill>
                  <a:schemeClr val="hlink"/>
                </a:solidFill>
                <a:hlinkClick r:id="rId2"/>
              </a:rPr>
              <a:t>https://www.sandiegouniontribune.com/business/growth-development/sdut-tuna-san-diego-fish-story-2012jun16-htmlstory.html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1950s tuna was huge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50 years ago, tuna was San Diego’s third-largest industry, behind the Navy and aerospace. It employed some 40,000 San Diegans in catching, canning and marketing the product. Two of the three big tuna canning companies were based here, and the waterfront was home to four canneries and scores of fishing boats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e9ecc23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e9ecc2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e9ecc23a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e9ecc23a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e9ecc23a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e9ecc23a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e9ecc23a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e9ecc23a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e9ecc23a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e9ecc23a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c4b134fe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c4b134fe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e9ecc23a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e9ecc23a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e9ecc23ae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e9ecc23ae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e9ecc23a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e9ecc23a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c4b134fe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c4b134fe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c4b134fe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c4b134fe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e9ecc23a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e9ecc23a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e9ecc23ae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e9ecc23a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c4b134f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c4b134f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f0688c1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f0688c1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e9ecc23a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e9ecc23a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c4b134fe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c4b134fe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c4b134fe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c4b134fe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e9ecc23a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e9ecc23a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https://www.sandiegomagazine.com/features/a-deep-dive-into-the-san-diego-fishing-industry/article_2959b344-d518-5cf0-b2d7-a952673fc231.html</a:t>
            </a:r>
            <a:endParaRPr/>
          </a:p>
          <a:p>
            <a:pPr indent="0" lvl="0" marL="0" rtl="0" algn="l">
              <a:spcBef>
                <a:spcPts val="0"/>
              </a:spcBef>
              <a:spcAft>
                <a:spcPts val="0"/>
              </a:spcAft>
              <a:buNone/>
            </a:pPr>
            <a:r>
              <a:rPr lang="en"/>
              <a:t>Article that highlights rebound of tuna populations and sustainable fishing in san diego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e9ecc23a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e9ecc23a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e9ecc23a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e9ecc23a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e9ecc23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e9ecc23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c4b134fe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c4b134fe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e9ecc23ae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e9ecc23ae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e9ecc23ae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e9ecc23ae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c4b134fe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c4b134fe1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e9ecc23a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e9ecc23a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c4b134fe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c4b134fe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c4b134fe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c4b134fe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e9ecc23a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e9ecc23a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c4b134fe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c4b134fe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gi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29.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independencesportfishing.com/gallery.php" TargetMode="External"/><Relationship Id="rId4" Type="http://schemas.openxmlformats.org/officeDocument/2006/relationships/hyperlink" Target="https://www.independencesportfishing.com/index.ph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7"/>
            <a:ext cx="9144000" cy="5143500"/>
          </a:xfrm>
          <a:prstGeom prst="rect">
            <a:avLst/>
          </a:prstGeom>
          <a:noFill/>
          <a:ln>
            <a:noFill/>
          </a:ln>
        </p:spPr>
      </p:pic>
      <p:sp>
        <p:nvSpPr>
          <p:cNvPr id="55" name="Google Shape;55;p13"/>
          <p:cNvSpPr txBox="1"/>
          <p:nvPr>
            <p:ph type="ctrTitle"/>
          </p:nvPr>
        </p:nvSpPr>
        <p:spPr>
          <a:xfrm>
            <a:off x="2132850" y="1638425"/>
            <a:ext cx="4878300" cy="1451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 Fishy Analysis</a:t>
            </a:r>
            <a:endParaRPr/>
          </a:p>
          <a:p>
            <a:pPr indent="0" lvl="0" marL="0" rtl="0" algn="ctr">
              <a:spcBef>
                <a:spcPts val="0"/>
              </a:spcBef>
              <a:spcAft>
                <a:spcPts val="0"/>
              </a:spcAft>
              <a:buNone/>
            </a:pPr>
            <a:r>
              <a:t/>
            </a:r>
            <a:endParaRPr/>
          </a:p>
        </p:txBody>
      </p:sp>
      <p:sp>
        <p:nvSpPr>
          <p:cNvPr id="56" name="Google Shape;56;p13"/>
          <p:cNvSpPr txBox="1"/>
          <p:nvPr>
            <p:ph idx="1" type="subTitle"/>
          </p:nvPr>
        </p:nvSpPr>
        <p:spPr>
          <a:xfrm>
            <a:off x="2963550" y="2274438"/>
            <a:ext cx="3216900" cy="72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By Mike Lawrence</a:t>
            </a:r>
            <a:endParaRPr>
              <a:solidFill>
                <a:schemeClr val="dk1"/>
              </a:solidFill>
            </a:endParaRPr>
          </a:p>
        </p:txBody>
      </p:sp>
      <p:pic>
        <p:nvPicPr>
          <p:cNvPr id="57" name="Google Shape;57;p13"/>
          <p:cNvPicPr preferRelativeResize="0"/>
          <p:nvPr/>
        </p:nvPicPr>
        <p:blipFill>
          <a:blip r:embed="rId4">
            <a:alphaModFix/>
          </a:blip>
          <a:stretch>
            <a:fillRect/>
          </a:stretch>
        </p:blipFill>
        <p:spPr>
          <a:xfrm>
            <a:off x="3569075" y="2789100"/>
            <a:ext cx="5067300" cy="1190625"/>
          </a:xfrm>
          <a:prstGeom prst="rect">
            <a:avLst/>
          </a:prstGeom>
          <a:noFill/>
          <a:ln>
            <a:noFill/>
          </a:ln>
        </p:spPr>
      </p:pic>
      <p:pic>
        <p:nvPicPr>
          <p:cNvPr id="58" name="Google Shape;58;p13"/>
          <p:cNvPicPr preferRelativeResize="0"/>
          <p:nvPr/>
        </p:nvPicPr>
        <p:blipFill>
          <a:blip r:embed="rId4">
            <a:alphaModFix/>
          </a:blip>
          <a:stretch>
            <a:fillRect/>
          </a:stretch>
        </p:blipFill>
        <p:spPr>
          <a:xfrm>
            <a:off x="4153775" y="13"/>
            <a:ext cx="6177158" cy="1451400"/>
          </a:xfrm>
          <a:prstGeom prst="rect">
            <a:avLst/>
          </a:prstGeom>
          <a:noFill/>
          <a:ln>
            <a:noFill/>
          </a:ln>
        </p:spPr>
      </p:pic>
      <p:pic>
        <p:nvPicPr>
          <p:cNvPr id="59" name="Google Shape;59;p13"/>
          <p:cNvPicPr preferRelativeResize="0"/>
          <p:nvPr/>
        </p:nvPicPr>
        <p:blipFill>
          <a:blip r:embed="rId4">
            <a:alphaModFix/>
          </a:blip>
          <a:stretch>
            <a:fillRect/>
          </a:stretch>
        </p:blipFill>
        <p:spPr>
          <a:xfrm>
            <a:off x="3376075" y="3819875"/>
            <a:ext cx="4602300" cy="992925"/>
          </a:xfrm>
          <a:prstGeom prst="rect">
            <a:avLst/>
          </a:prstGeom>
          <a:noFill/>
          <a:ln>
            <a:noFill/>
          </a:ln>
        </p:spPr>
      </p:pic>
      <p:pic>
        <p:nvPicPr>
          <p:cNvPr id="60" name="Google Shape;60;p13"/>
          <p:cNvPicPr preferRelativeResize="0"/>
          <p:nvPr/>
        </p:nvPicPr>
        <p:blipFill>
          <a:blip r:embed="rId4">
            <a:alphaModFix/>
          </a:blip>
          <a:stretch>
            <a:fillRect/>
          </a:stretch>
        </p:blipFill>
        <p:spPr>
          <a:xfrm>
            <a:off x="423591" y="4038746"/>
            <a:ext cx="5389109" cy="116267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Collecting data </a:t>
            </a:r>
            <a:endParaRPr/>
          </a:p>
          <a:p>
            <a:pPr indent="0" lvl="0" marL="0" rtl="0" algn="l">
              <a:spcBef>
                <a:spcPts val="0"/>
              </a:spcBef>
              <a:spcAft>
                <a:spcPts val="0"/>
              </a:spcAft>
              <a:buNone/>
            </a:pPr>
            <a:r>
              <a:t/>
            </a:r>
            <a:endParaRPr/>
          </a:p>
        </p:txBody>
      </p:sp>
      <p:pic>
        <p:nvPicPr>
          <p:cNvPr id="125" name="Google Shape;125;p22"/>
          <p:cNvPicPr preferRelativeResize="0"/>
          <p:nvPr/>
        </p:nvPicPr>
        <p:blipFill>
          <a:blip r:embed="rId3">
            <a:alphaModFix/>
          </a:blip>
          <a:stretch>
            <a:fillRect/>
          </a:stretch>
        </p:blipFill>
        <p:spPr>
          <a:xfrm>
            <a:off x="496450" y="1152475"/>
            <a:ext cx="8151101" cy="3538600"/>
          </a:xfrm>
          <a:prstGeom prst="rect">
            <a:avLst/>
          </a:prstGeom>
          <a:noFill/>
          <a:ln>
            <a:noFill/>
          </a:ln>
        </p:spPr>
      </p:pic>
      <p:sp>
        <p:nvSpPr>
          <p:cNvPr id="126" name="Google Shape;126;p22"/>
          <p:cNvSpPr/>
          <p:nvPr/>
        </p:nvSpPr>
        <p:spPr>
          <a:xfrm>
            <a:off x="546975" y="1447850"/>
            <a:ext cx="5939400" cy="2728500"/>
          </a:xfrm>
          <a:prstGeom prst="rect">
            <a:avLst/>
          </a:prstGeom>
          <a:no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txBox="1"/>
          <p:nvPr/>
        </p:nvSpPr>
        <p:spPr>
          <a:xfrm>
            <a:off x="6866050" y="688525"/>
            <a:ext cx="210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We’ll only skim over this</a:t>
            </a:r>
            <a:endParaRPr/>
          </a:p>
          <a:p>
            <a:pPr indent="0" lvl="0" marL="0" rtl="0" algn="ctr">
              <a:spcBef>
                <a:spcPts val="0"/>
              </a:spcBef>
              <a:spcAft>
                <a:spcPts val="0"/>
              </a:spcAft>
              <a:buNone/>
            </a:pPr>
            <a:r>
              <a:t/>
            </a:r>
            <a:endParaRPr/>
          </a:p>
        </p:txBody>
      </p:sp>
      <p:cxnSp>
        <p:nvCxnSpPr>
          <p:cNvPr id="128" name="Google Shape;128;p22"/>
          <p:cNvCxnSpPr>
            <a:stCxn id="127" idx="1"/>
          </p:cNvCxnSpPr>
          <p:nvPr/>
        </p:nvCxnSpPr>
        <p:spPr>
          <a:xfrm flipH="1">
            <a:off x="5900650" y="996325"/>
            <a:ext cx="965400" cy="411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Webscraping</a:t>
            </a:r>
            <a:endParaRPr/>
          </a:p>
        </p:txBody>
      </p:sp>
      <p:pic>
        <p:nvPicPr>
          <p:cNvPr id="134" name="Google Shape;134;p23"/>
          <p:cNvPicPr preferRelativeResize="0"/>
          <p:nvPr/>
        </p:nvPicPr>
        <p:blipFill>
          <a:blip r:embed="rId3">
            <a:alphaModFix/>
          </a:blip>
          <a:stretch>
            <a:fillRect/>
          </a:stretch>
        </p:blipFill>
        <p:spPr>
          <a:xfrm>
            <a:off x="2492200" y="1090000"/>
            <a:ext cx="4159624" cy="3654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Webscraping</a:t>
            </a:r>
            <a:endParaRPr/>
          </a:p>
        </p:txBody>
      </p:sp>
      <p:pic>
        <p:nvPicPr>
          <p:cNvPr id="140" name="Google Shape;140;p24"/>
          <p:cNvPicPr preferRelativeResize="0"/>
          <p:nvPr/>
        </p:nvPicPr>
        <p:blipFill>
          <a:blip r:embed="rId3">
            <a:alphaModFix/>
          </a:blip>
          <a:stretch>
            <a:fillRect/>
          </a:stretch>
        </p:blipFill>
        <p:spPr>
          <a:xfrm>
            <a:off x="1517927" y="1310513"/>
            <a:ext cx="6108126" cy="3100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Webscraping</a:t>
            </a:r>
            <a:endParaRPr/>
          </a:p>
        </p:txBody>
      </p:sp>
      <p:pic>
        <p:nvPicPr>
          <p:cNvPr id="146" name="Google Shape;146;p25"/>
          <p:cNvPicPr preferRelativeResize="0"/>
          <p:nvPr/>
        </p:nvPicPr>
        <p:blipFill>
          <a:blip r:embed="rId3">
            <a:alphaModFix/>
          </a:blip>
          <a:stretch>
            <a:fillRect/>
          </a:stretch>
        </p:blipFill>
        <p:spPr>
          <a:xfrm>
            <a:off x="1517927" y="1310513"/>
            <a:ext cx="6108126" cy="3100325"/>
          </a:xfrm>
          <a:prstGeom prst="rect">
            <a:avLst/>
          </a:prstGeom>
          <a:noFill/>
          <a:ln>
            <a:noFill/>
          </a:ln>
        </p:spPr>
      </p:pic>
      <p:cxnSp>
        <p:nvCxnSpPr>
          <p:cNvPr id="147" name="Google Shape;147;p25"/>
          <p:cNvCxnSpPr/>
          <p:nvPr/>
        </p:nvCxnSpPr>
        <p:spPr>
          <a:xfrm>
            <a:off x="1151850" y="1505775"/>
            <a:ext cx="1872600" cy="952200"/>
          </a:xfrm>
          <a:prstGeom prst="straightConnector1">
            <a:avLst/>
          </a:prstGeom>
          <a:noFill/>
          <a:ln cap="flat" cmpd="sng" w="9525">
            <a:solidFill>
              <a:schemeClr val="dk2"/>
            </a:solidFill>
            <a:prstDash val="solid"/>
            <a:round/>
            <a:headEnd len="med" w="med" type="none"/>
            <a:tailEnd len="med" w="med" type="triangle"/>
          </a:ln>
        </p:spPr>
      </p:cxnSp>
      <p:cxnSp>
        <p:nvCxnSpPr>
          <p:cNvPr id="148" name="Google Shape;148;p25"/>
          <p:cNvCxnSpPr/>
          <p:nvPr/>
        </p:nvCxnSpPr>
        <p:spPr>
          <a:xfrm>
            <a:off x="1151850" y="1518650"/>
            <a:ext cx="2245800" cy="206550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25"/>
          <p:cNvSpPr txBox="1"/>
          <p:nvPr/>
        </p:nvSpPr>
        <p:spPr>
          <a:xfrm>
            <a:off x="45050" y="1074650"/>
            <a:ext cx="213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Filter webpage by HTML elements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data (~3k posts, from 2005 to 2020)</a:t>
            </a:r>
            <a:endParaRPr/>
          </a:p>
        </p:txBody>
      </p:sp>
      <p:pic>
        <p:nvPicPr>
          <p:cNvPr id="155" name="Google Shape;155;p26"/>
          <p:cNvPicPr preferRelativeResize="0"/>
          <p:nvPr/>
        </p:nvPicPr>
        <p:blipFill>
          <a:blip r:embed="rId3">
            <a:alphaModFix/>
          </a:blip>
          <a:stretch>
            <a:fillRect/>
          </a:stretch>
        </p:blipFill>
        <p:spPr>
          <a:xfrm>
            <a:off x="1232525" y="1017725"/>
            <a:ext cx="6678940"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Weather database online has missing data - not useful :(</a:t>
            </a:r>
            <a:endParaRPr/>
          </a:p>
        </p:txBody>
      </p:sp>
      <p:pic>
        <p:nvPicPr>
          <p:cNvPr id="161" name="Google Shape;161;p27"/>
          <p:cNvPicPr preferRelativeResize="0"/>
          <p:nvPr/>
        </p:nvPicPr>
        <p:blipFill>
          <a:blip r:embed="rId3">
            <a:alphaModFix/>
          </a:blip>
          <a:stretch>
            <a:fillRect/>
          </a:stretch>
        </p:blipFill>
        <p:spPr>
          <a:xfrm>
            <a:off x="1572023" y="1017725"/>
            <a:ext cx="5999949" cy="3977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are they talking about in these posts?</a:t>
            </a:r>
            <a:endParaRPr/>
          </a:p>
        </p:txBody>
      </p:sp>
      <p:sp>
        <p:nvSpPr>
          <p:cNvPr id="167" name="Google Shape;16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Text summarization methods → understand boat culture </a:t>
            </a:r>
            <a:endParaRPr/>
          </a:p>
        </p:txBody>
      </p:sp>
      <p:pic>
        <p:nvPicPr>
          <p:cNvPr id="168" name="Google Shape;168;p28"/>
          <p:cNvPicPr preferRelativeResize="0"/>
          <p:nvPr/>
        </p:nvPicPr>
        <p:blipFill>
          <a:blip r:embed="rId3">
            <a:alphaModFix/>
          </a:blip>
          <a:stretch>
            <a:fillRect/>
          </a:stretch>
        </p:blipFill>
        <p:spPr>
          <a:xfrm>
            <a:off x="2507463" y="1617372"/>
            <a:ext cx="4129075" cy="2951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1322914" y="402838"/>
            <a:ext cx="6498175" cy="43378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Beyond single words - Phrases via PMI</a:t>
            </a:r>
            <a:endParaRPr/>
          </a:p>
        </p:txBody>
      </p:sp>
      <p:sp>
        <p:nvSpPr>
          <p:cNvPr id="179" name="Google Shape;17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Words that occur together </a:t>
            </a:r>
            <a:r>
              <a:rPr lang="en"/>
              <a:t>frequently</a:t>
            </a:r>
            <a:r>
              <a:rPr lang="en"/>
              <a:t> are likely to be phrases *if* the words aren’t generic.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“Wells Fargo”</a:t>
            </a:r>
            <a:endParaRPr/>
          </a:p>
          <a:p>
            <a:pPr indent="0" lvl="0" marL="0" rtl="0" algn="l">
              <a:spcBef>
                <a:spcPts val="1200"/>
              </a:spcBef>
              <a:spcAft>
                <a:spcPts val="1200"/>
              </a:spcAft>
              <a:buNone/>
            </a:pPr>
            <a:r>
              <a:rPr lang="en"/>
              <a:t>    “and the”</a:t>
            </a:r>
            <a:endParaRPr/>
          </a:p>
        </p:txBody>
      </p:sp>
      <p:pic>
        <p:nvPicPr>
          <p:cNvPr id="180" name="Google Shape;180;p30"/>
          <p:cNvPicPr preferRelativeResize="0"/>
          <p:nvPr/>
        </p:nvPicPr>
        <p:blipFill>
          <a:blip r:embed="rId3">
            <a:alphaModFix/>
          </a:blip>
          <a:stretch>
            <a:fillRect/>
          </a:stretch>
        </p:blipFill>
        <p:spPr>
          <a:xfrm>
            <a:off x="4726525" y="1664750"/>
            <a:ext cx="3429000" cy="1238250"/>
          </a:xfrm>
          <a:prstGeom prst="rect">
            <a:avLst/>
          </a:prstGeom>
          <a:noFill/>
          <a:ln>
            <a:noFill/>
          </a:ln>
        </p:spPr>
      </p:pic>
      <p:sp>
        <p:nvSpPr>
          <p:cNvPr id="181" name="Google Shape;181;p30"/>
          <p:cNvSpPr txBox="1"/>
          <p:nvPr/>
        </p:nvSpPr>
        <p:spPr>
          <a:xfrm>
            <a:off x="4920950" y="2898175"/>
            <a:ext cx="372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High PMI →  phrase likely</a:t>
            </a:r>
            <a:endParaRPr/>
          </a:p>
          <a:p>
            <a:pPr indent="0" lvl="0" marL="0" rtl="0" algn="l">
              <a:spcBef>
                <a:spcPts val="0"/>
              </a:spcBef>
              <a:spcAft>
                <a:spcPts val="0"/>
              </a:spcAft>
              <a:buNone/>
            </a:pPr>
            <a:r>
              <a:rPr lang="en"/>
              <a:t>Low PMI  → phrase unlikely</a:t>
            </a:r>
            <a:endParaRPr/>
          </a:p>
        </p:txBody>
      </p:sp>
      <p:pic>
        <p:nvPicPr>
          <p:cNvPr id="182" name="Google Shape;182;p30"/>
          <p:cNvPicPr preferRelativeResize="0"/>
          <p:nvPr/>
        </p:nvPicPr>
        <p:blipFill>
          <a:blip r:embed="rId4">
            <a:alphaModFix/>
          </a:blip>
          <a:stretch>
            <a:fillRect/>
          </a:stretch>
        </p:blipFill>
        <p:spPr>
          <a:xfrm>
            <a:off x="2018550" y="2431950"/>
            <a:ext cx="359125" cy="374250"/>
          </a:xfrm>
          <a:prstGeom prst="rect">
            <a:avLst/>
          </a:prstGeom>
          <a:noFill/>
          <a:ln>
            <a:noFill/>
          </a:ln>
        </p:spPr>
      </p:pic>
      <p:pic>
        <p:nvPicPr>
          <p:cNvPr id="183" name="Google Shape;183;p30"/>
          <p:cNvPicPr preferRelativeResize="0"/>
          <p:nvPr/>
        </p:nvPicPr>
        <p:blipFill>
          <a:blip r:embed="rId5">
            <a:alphaModFix/>
          </a:blip>
          <a:stretch>
            <a:fillRect/>
          </a:stretch>
        </p:blipFill>
        <p:spPr>
          <a:xfrm>
            <a:off x="1992938" y="2903000"/>
            <a:ext cx="410355" cy="410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Top phrases</a:t>
            </a:r>
            <a:endParaRPr/>
          </a:p>
        </p:txBody>
      </p:sp>
      <p:pic>
        <p:nvPicPr>
          <p:cNvPr id="189" name="Google Shape;189;p31"/>
          <p:cNvPicPr preferRelativeResize="0"/>
          <p:nvPr/>
        </p:nvPicPr>
        <p:blipFill>
          <a:blip r:embed="rId3">
            <a:alphaModFix/>
          </a:blip>
          <a:stretch>
            <a:fillRect/>
          </a:stretch>
        </p:blipFill>
        <p:spPr>
          <a:xfrm>
            <a:off x="1495013" y="1017725"/>
            <a:ext cx="6153976" cy="4044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Catch of the Day (</a:t>
            </a:r>
            <a:r>
              <a:rPr b="1" lang="en" sz="2300"/>
              <a:t>🐠 </a:t>
            </a:r>
            <a:r>
              <a:rPr lang="en"/>
              <a:t>A</a:t>
            </a:r>
            <a:r>
              <a:rPr lang="en"/>
              <a:t>genda </a:t>
            </a:r>
            <a:r>
              <a:rPr b="1" lang="en" sz="2300"/>
              <a:t>🐠)</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We’re going to:</a:t>
            </a:r>
            <a:endParaRPr/>
          </a:p>
          <a:p>
            <a:pPr indent="-342900" lvl="0" marL="914400" rtl="0" algn="l">
              <a:spcBef>
                <a:spcPts val="1200"/>
              </a:spcBef>
              <a:spcAft>
                <a:spcPts val="0"/>
              </a:spcAft>
              <a:buSzPts val="1800"/>
              <a:buChar char="-"/>
            </a:pPr>
            <a:r>
              <a:rPr lang="en"/>
              <a:t>Learn about sportfishing</a:t>
            </a:r>
            <a:endParaRPr/>
          </a:p>
          <a:p>
            <a:pPr indent="-342900" lvl="0" marL="914400" rtl="0" algn="l">
              <a:spcBef>
                <a:spcPts val="0"/>
              </a:spcBef>
              <a:spcAft>
                <a:spcPts val="0"/>
              </a:spcAft>
              <a:buSzPts val="1800"/>
              <a:buChar char="-"/>
            </a:pPr>
            <a:r>
              <a:rPr lang="en"/>
              <a:t>Use webscraping to collect data from the internet</a:t>
            </a:r>
            <a:endParaRPr/>
          </a:p>
          <a:p>
            <a:pPr indent="-342900" lvl="0" marL="914400" rtl="0" algn="l">
              <a:spcBef>
                <a:spcPts val="0"/>
              </a:spcBef>
              <a:spcAft>
                <a:spcPts val="0"/>
              </a:spcAft>
              <a:buSzPts val="1800"/>
              <a:buChar char="-"/>
            </a:pPr>
            <a:r>
              <a:rPr lang="en"/>
              <a:t>Dive into some NLP (natural language processing) to </a:t>
            </a:r>
            <a:r>
              <a:rPr lang="en"/>
              <a:t>understand</a:t>
            </a:r>
            <a:r>
              <a:rPr lang="en"/>
              <a:t> text data</a:t>
            </a:r>
            <a:endParaRPr/>
          </a:p>
        </p:txBody>
      </p:sp>
      <p:pic>
        <p:nvPicPr>
          <p:cNvPr id="67" name="Google Shape;67;p14"/>
          <p:cNvPicPr preferRelativeResize="0"/>
          <p:nvPr/>
        </p:nvPicPr>
        <p:blipFill>
          <a:blip r:embed="rId3">
            <a:alphaModFix/>
          </a:blip>
          <a:stretch>
            <a:fillRect/>
          </a:stretch>
        </p:blipFill>
        <p:spPr>
          <a:xfrm>
            <a:off x="5027914" y="2756100"/>
            <a:ext cx="4116076" cy="2312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Top phrases</a:t>
            </a:r>
            <a:endParaRPr/>
          </a:p>
        </p:txBody>
      </p:sp>
      <p:pic>
        <p:nvPicPr>
          <p:cNvPr id="195" name="Google Shape;195;p32"/>
          <p:cNvPicPr preferRelativeResize="0"/>
          <p:nvPr/>
        </p:nvPicPr>
        <p:blipFill>
          <a:blip r:embed="rId3">
            <a:alphaModFix/>
          </a:blip>
          <a:stretch>
            <a:fillRect/>
          </a:stretch>
        </p:blipFill>
        <p:spPr>
          <a:xfrm>
            <a:off x="1495013" y="1017725"/>
            <a:ext cx="6153976" cy="4044626"/>
          </a:xfrm>
          <a:prstGeom prst="rect">
            <a:avLst/>
          </a:prstGeom>
          <a:noFill/>
          <a:ln>
            <a:noFill/>
          </a:ln>
        </p:spPr>
      </p:pic>
      <p:sp>
        <p:nvSpPr>
          <p:cNvPr id="196" name="Google Shape;196;p32"/>
          <p:cNvSpPr txBox="1"/>
          <p:nvPr/>
        </p:nvSpPr>
        <p:spPr>
          <a:xfrm>
            <a:off x="370350" y="1375575"/>
            <a:ext cx="8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Tuna!</a:t>
            </a:r>
            <a:endParaRPr/>
          </a:p>
        </p:txBody>
      </p:sp>
      <p:cxnSp>
        <p:nvCxnSpPr>
          <p:cNvPr id="197" name="Google Shape;197;p32"/>
          <p:cNvCxnSpPr/>
          <p:nvPr/>
        </p:nvCxnSpPr>
        <p:spPr>
          <a:xfrm flipH="1" rot="10800000">
            <a:off x="978775" y="1542900"/>
            <a:ext cx="837600" cy="97200"/>
          </a:xfrm>
          <a:prstGeom prst="straightConnector1">
            <a:avLst/>
          </a:prstGeom>
          <a:noFill/>
          <a:ln cap="flat" cmpd="sng" w="19050">
            <a:solidFill>
              <a:schemeClr val="dk2"/>
            </a:solidFill>
            <a:prstDash val="solid"/>
            <a:round/>
            <a:headEnd len="med" w="med" type="none"/>
            <a:tailEnd len="med" w="med" type="triangle"/>
          </a:ln>
        </p:spPr>
      </p:cxnSp>
      <p:cxnSp>
        <p:nvCxnSpPr>
          <p:cNvPr id="198" name="Google Shape;198;p32"/>
          <p:cNvCxnSpPr/>
          <p:nvPr/>
        </p:nvCxnSpPr>
        <p:spPr>
          <a:xfrm>
            <a:off x="1014050" y="1675375"/>
            <a:ext cx="670200" cy="264600"/>
          </a:xfrm>
          <a:prstGeom prst="straightConnector1">
            <a:avLst/>
          </a:prstGeom>
          <a:noFill/>
          <a:ln cap="flat" cmpd="sng" w="19050">
            <a:solidFill>
              <a:schemeClr val="dk2"/>
            </a:solidFill>
            <a:prstDash val="solid"/>
            <a:round/>
            <a:headEnd len="med" w="med" type="none"/>
            <a:tailEnd len="med" w="med" type="triangle"/>
          </a:ln>
        </p:spPr>
      </p:cxnSp>
      <p:cxnSp>
        <p:nvCxnSpPr>
          <p:cNvPr id="199" name="Google Shape;199;p32"/>
          <p:cNvCxnSpPr/>
          <p:nvPr/>
        </p:nvCxnSpPr>
        <p:spPr>
          <a:xfrm flipH="1" rot="10800000">
            <a:off x="1119850" y="2609925"/>
            <a:ext cx="811500" cy="282300"/>
          </a:xfrm>
          <a:prstGeom prst="straightConnector1">
            <a:avLst/>
          </a:prstGeom>
          <a:noFill/>
          <a:ln cap="flat" cmpd="sng" w="19050">
            <a:solidFill>
              <a:schemeClr val="dk2"/>
            </a:solidFill>
            <a:prstDash val="solid"/>
            <a:round/>
            <a:headEnd len="med" w="med" type="none"/>
            <a:tailEnd len="med" w="med" type="triangle"/>
          </a:ln>
        </p:spPr>
      </p:cxnSp>
      <p:cxnSp>
        <p:nvCxnSpPr>
          <p:cNvPr id="200" name="Google Shape;200;p32"/>
          <p:cNvCxnSpPr>
            <a:stCxn id="201" idx="3"/>
          </p:cNvCxnSpPr>
          <p:nvPr/>
        </p:nvCxnSpPr>
        <p:spPr>
          <a:xfrm flipH="1" rot="10800000">
            <a:off x="1260975" y="3006925"/>
            <a:ext cx="582000" cy="138300"/>
          </a:xfrm>
          <a:prstGeom prst="straightConnector1">
            <a:avLst/>
          </a:prstGeom>
          <a:noFill/>
          <a:ln cap="flat" cmpd="sng" w="19050">
            <a:solidFill>
              <a:schemeClr val="dk2"/>
            </a:solidFill>
            <a:prstDash val="solid"/>
            <a:round/>
            <a:headEnd len="med" w="med" type="none"/>
            <a:tailEnd len="med" w="med" type="triangle"/>
          </a:ln>
        </p:spPr>
      </p:cxnSp>
      <p:cxnSp>
        <p:nvCxnSpPr>
          <p:cNvPr id="202" name="Google Shape;202;p32"/>
          <p:cNvCxnSpPr/>
          <p:nvPr/>
        </p:nvCxnSpPr>
        <p:spPr>
          <a:xfrm>
            <a:off x="1137500" y="3324300"/>
            <a:ext cx="819900" cy="211500"/>
          </a:xfrm>
          <a:prstGeom prst="straightConnector1">
            <a:avLst/>
          </a:prstGeom>
          <a:noFill/>
          <a:ln cap="flat" cmpd="sng" w="19050">
            <a:solidFill>
              <a:schemeClr val="dk2"/>
            </a:solidFill>
            <a:prstDash val="solid"/>
            <a:round/>
            <a:headEnd len="med" w="med" type="none"/>
            <a:tailEnd len="med" w="med" type="triangle"/>
          </a:ln>
        </p:spPr>
      </p:cxnSp>
      <p:cxnSp>
        <p:nvCxnSpPr>
          <p:cNvPr id="203" name="Google Shape;203;p32"/>
          <p:cNvCxnSpPr/>
          <p:nvPr/>
        </p:nvCxnSpPr>
        <p:spPr>
          <a:xfrm>
            <a:off x="1075775" y="3438925"/>
            <a:ext cx="696600" cy="881700"/>
          </a:xfrm>
          <a:prstGeom prst="straightConnector1">
            <a:avLst/>
          </a:prstGeom>
          <a:noFill/>
          <a:ln cap="flat" cmpd="sng" w="19050">
            <a:solidFill>
              <a:schemeClr val="dk2"/>
            </a:solidFill>
            <a:prstDash val="solid"/>
            <a:round/>
            <a:headEnd len="med" w="med" type="none"/>
            <a:tailEnd len="med" w="med" type="triangle"/>
          </a:ln>
        </p:spPr>
      </p:cxnSp>
      <p:cxnSp>
        <p:nvCxnSpPr>
          <p:cNvPr id="204" name="Google Shape;204;p32"/>
          <p:cNvCxnSpPr/>
          <p:nvPr/>
        </p:nvCxnSpPr>
        <p:spPr>
          <a:xfrm>
            <a:off x="872950" y="3500650"/>
            <a:ext cx="890400" cy="952500"/>
          </a:xfrm>
          <a:prstGeom prst="straightConnector1">
            <a:avLst/>
          </a:prstGeom>
          <a:noFill/>
          <a:ln cap="flat" cmpd="sng" w="19050">
            <a:solidFill>
              <a:schemeClr val="dk2"/>
            </a:solidFill>
            <a:prstDash val="solid"/>
            <a:round/>
            <a:headEnd len="med" w="med" type="none"/>
            <a:tailEnd len="med" w="med" type="triangle"/>
          </a:ln>
        </p:spPr>
      </p:cxnSp>
      <p:sp>
        <p:nvSpPr>
          <p:cNvPr id="201" name="Google Shape;201;p32"/>
          <p:cNvSpPr txBox="1"/>
          <p:nvPr/>
        </p:nvSpPr>
        <p:spPr>
          <a:xfrm>
            <a:off x="141075" y="2945125"/>
            <a:ext cx="11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Rankings!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Today’s ecosystem</a:t>
            </a:r>
            <a:endParaRPr/>
          </a:p>
        </p:txBody>
      </p:sp>
      <p:pic>
        <p:nvPicPr>
          <p:cNvPr id="210" name="Google Shape;210;p33"/>
          <p:cNvPicPr preferRelativeResize="0"/>
          <p:nvPr/>
        </p:nvPicPr>
        <p:blipFill>
          <a:blip r:embed="rId3">
            <a:alphaModFix/>
          </a:blip>
          <a:stretch>
            <a:fillRect/>
          </a:stretch>
        </p:blipFill>
        <p:spPr>
          <a:xfrm>
            <a:off x="1466075" y="1091775"/>
            <a:ext cx="2885650" cy="3881899"/>
          </a:xfrm>
          <a:prstGeom prst="rect">
            <a:avLst/>
          </a:prstGeom>
          <a:noFill/>
          <a:ln>
            <a:noFill/>
          </a:ln>
        </p:spPr>
      </p:pic>
      <p:pic>
        <p:nvPicPr>
          <p:cNvPr id="211" name="Google Shape;211;p33"/>
          <p:cNvPicPr preferRelativeResize="0"/>
          <p:nvPr/>
        </p:nvPicPr>
        <p:blipFill>
          <a:blip r:embed="rId4">
            <a:alphaModFix/>
          </a:blip>
          <a:stretch>
            <a:fillRect/>
          </a:stretch>
        </p:blipFill>
        <p:spPr>
          <a:xfrm>
            <a:off x="4714933" y="1091775"/>
            <a:ext cx="3247693" cy="3839425"/>
          </a:xfrm>
          <a:prstGeom prst="rect">
            <a:avLst/>
          </a:prstGeom>
          <a:noFill/>
          <a:ln>
            <a:noFill/>
          </a:ln>
        </p:spPr>
      </p:pic>
      <p:sp>
        <p:nvSpPr>
          <p:cNvPr id="212" name="Google Shape;212;p33"/>
          <p:cNvSpPr txBox="1"/>
          <p:nvPr/>
        </p:nvSpPr>
        <p:spPr>
          <a:xfrm>
            <a:off x="167525" y="1825275"/>
            <a:ext cx="1472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Attendees</a:t>
            </a:r>
            <a:r>
              <a:rPr lang="en"/>
              <a:t> are ranked, and the popular phrases show this</a:t>
            </a:r>
            <a:endParaRPr/>
          </a:p>
        </p:txBody>
      </p:sp>
      <p:cxnSp>
        <p:nvCxnSpPr>
          <p:cNvPr id="213" name="Google Shape;213;p33"/>
          <p:cNvCxnSpPr/>
          <p:nvPr/>
        </p:nvCxnSpPr>
        <p:spPr>
          <a:xfrm>
            <a:off x="723050" y="2812850"/>
            <a:ext cx="1084500" cy="1957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 few random phrases</a:t>
            </a:r>
            <a:endParaRPr/>
          </a:p>
        </p:txBody>
      </p:sp>
      <p:pic>
        <p:nvPicPr>
          <p:cNvPr id="219" name="Google Shape;219;p34"/>
          <p:cNvPicPr preferRelativeResize="0"/>
          <p:nvPr/>
        </p:nvPicPr>
        <p:blipFill>
          <a:blip r:embed="rId3">
            <a:alphaModFix/>
          </a:blip>
          <a:stretch>
            <a:fillRect/>
          </a:stretch>
        </p:blipFill>
        <p:spPr>
          <a:xfrm>
            <a:off x="1187363" y="1017725"/>
            <a:ext cx="6769271" cy="4125775"/>
          </a:xfrm>
          <a:prstGeom prst="rect">
            <a:avLst/>
          </a:prstGeom>
          <a:noFill/>
          <a:ln>
            <a:noFill/>
          </a:ln>
        </p:spPr>
      </p:pic>
      <p:sp>
        <p:nvSpPr>
          <p:cNvPr id="220" name="Google Shape;220;p34"/>
          <p:cNvSpPr txBox="1"/>
          <p:nvPr/>
        </p:nvSpPr>
        <p:spPr>
          <a:xfrm>
            <a:off x="132250" y="2618850"/>
            <a:ext cx="22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Cedros Island?</a:t>
            </a:r>
            <a:endParaRPr/>
          </a:p>
        </p:txBody>
      </p:sp>
      <p:cxnSp>
        <p:nvCxnSpPr>
          <p:cNvPr id="221" name="Google Shape;221;p34"/>
          <p:cNvCxnSpPr/>
          <p:nvPr/>
        </p:nvCxnSpPr>
        <p:spPr>
          <a:xfrm>
            <a:off x="1472575" y="2936300"/>
            <a:ext cx="564300" cy="396900"/>
          </a:xfrm>
          <a:prstGeom prst="straightConnector1">
            <a:avLst/>
          </a:prstGeom>
          <a:noFill/>
          <a:ln cap="flat" cmpd="sng" w="19050">
            <a:solidFill>
              <a:schemeClr val="dk2"/>
            </a:solidFill>
            <a:prstDash val="solid"/>
            <a:round/>
            <a:headEnd len="med" w="med" type="none"/>
            <a:tailEnd len="med" w="med" type="triangle"/>
          </a:ln>
        </p:spPr>
      </p:cxnSp>
      <p:sp>
        <p:nvSpPr>
          <p:cNvPr id="222" name="Google Shape;222;p34"/>
          <p:cNvSpPr txBox="1"/>
          <p:nvPr/>
        </p:nvSpPr>
        <p:spPr>
          <a:xfrm>
            <a:off x="70500" y="3800450"/>
            <a:ext cx="11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Passports?</a:t>
            </a:r>
            <a:endParaRPr/>
          </a:p>
        </p:txBody>
      </p:sp>
      <p:cxnSp>
        <p:nvCxnSpPr>
          <p:cNvPr id="223" name="Google Shape;223;p34"/>
          <p:cNvCxnSpPr/>
          <p:nvPr/>
        </p:nvCxnSpPr>
        <p:spPr>
          <a:xfrm flipH="1" rot="10800000">
            <a:off x="1066950" y="3677000"/>
            <a:ext cx="352800" cy="246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a:t>
            </a:r>
            <a:r>
              <a:rPr lang="en"/>
              <a:t>here is Cedros Island?</a:t>
            </a:r>
            <a:endParaRPr/>
          </a:p>
        </p:txBody>
      </p:sp>
      <p:pic>
        <p:nvPicPr>
          <p:cNvPr id="229" name="Google Shape;229;p35"/>
          <p:cNvPicPr preferRelativeResize="0"/>
          <p:nvPr/>
        </p:nvPicPr>
        <p:blipFill>
          <a:blip r:embed="rId3">
            <a:alphaModFix/>
          </a:blip>
          <a:stretch>
            <a:fillRect/>
          </a:stretch>
        </p:blipFill>
        <p:spPr>
          <a:xfrm>
            <a:off x="2179788" y="1017725"/>
            <a:ext cx="4784413" cy="3820976"/>
          </a:xfrm>
          <a:prstGeom prst="rect">
            <a:avLst/>
          </a:prstGeom>
          <a:noFill/>
          <a:ln>
            <a:noFill/>
          </a:ln>
        </p:spPr>
      </p:pic>
      <p:sp>
        <p:nvSpPr>
          <p:cNvPr id="230" name="Google Shape;230;p35"/>
          <p:cNvSpPr txBox="1"/>
          <p:nvPr/>
        </p:nvSpPr>
        <p:spPr>
          <a:xfrm>
            <a:off x="7186500" y="2098625"/>
            <a:ext cx="195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 seems some of San Diego’s best fishing isn’t in the US </a:t>
            </a:r>
            <a:endParaRPr/>
          </a:p>
        </p:txBody>
      </p:sp>
      <p:cxnSp>
        <p:nvCxnSpPr>
          <p:cNvPr id="231" name="Google Shape;231;p35"/>
          <p:cNvCxnSpPr/>
          <p:nvPr/>
        </p:nvCxnSpPr>
        <p:spPr>
          <a:xfrm flipH="1">
            <a:off x="6225375" y="2909850"/>
            <a:ext cx="1172700" cy="12963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Summarize conversations with topic models</a:t>
            </a:r>
            <a:endParaRPr/>
          </a:p>
        </p:txBody>
      </p:sp>
      <p:sp>
        <p:nvSpPr>
          <p:cNvPr id="237" name="Google Shape;23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Clean up data - these don’t work well with short, messy tests</a:t>
            </a:r>
            <a:endParaRPr/>
          </a:p>
          <a:p>
            <a:pPr indent="-342900" lvl="0" marL="457200" rtl="0" algn="l">
              <a:spcBef>
                <a:spcPts val="0"/>
              </a:spcBef>
              <a:spcAft>
                <a:spcPts val="0"/>
              </a:spcAft>
              <a:buSzPts val="1800"/>
              <a:buAutoNum type="arabicParenR"/>
            </a:pPr>
            <a:r>
              <a:rPr lang="en"/>
              <a:t>Group every word into a conversation (topic) based on how it’s used</a:t>
            </a:r>
            <a:endParaRPr/>
          </a:p>
          <a:p>
            <a:pPr indent="-342900" lvl="0" marL="457200" rtl="0" algn="l">
              <a:spcBef>
                <a:spcPts val="0"/>
              </a:spcBef>
              <a:spcAft>
                <a:spcPts val="0"/>
              </a:spcAft>
              <a:buSzPts val="1800"/>
              <a:buAutoNum type="arabicParenR"/>
            </a:pPr>
            <a:r>
              <a:rPr lang="en"/>
              <a:t>Visualize these grouped conversations</a:t>
            </a:r>
            <a:endParaRPr/>
          </a:p>
        </p:txBody>
      </p:sp>
      <p:pic>
        <p:nvPicPr>
          <p:cNvPr id="238" name="Google Shape;238;p36"/>
          <p:cNvPicPr preferRelativeResize="0"/>
          <p:nvPr/>
        </p:nvPicPr>
        <p:blipFill>
          <a:blip r:embed="rId3">
            <a:alphaModFix/>
          </a:blip>
          <a:stretch>
            <a:fillRect/>
          </a:stretch>
        </p:blipFill>
        <p:spPr>
          <a:xfrm>
            <a:off x="4964400" y="2026425"/>
            <a:ext cx="3744099" cy="2725750"/>
          </a:xfrm>
          <a:prstGeom prst="rect">
            <a:avLst/>
          </a:prstGeom>
          <a:noFill/>
          <a:ln>
            <a:noFill/>
          </a:ln>
        </p:spPr>
      </p:pic>
      <p:sp>
        <p:nvSpPr>
          <p:cNvPr id="239" name="Google Shape;239;p36"/>
          <p:cNvSpPr txBox="1"/>
          <p:nvPr/>
        </p:nvSpPr>
        <p:spPr>
          <a:xfrm>
            <a:off x="740700" y="3455663"/>
            <a:ext cx="284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Probabilistic, generative plate diagram for LDA</a:t>
            </a:r>
            <a:endParaRPr/>
          </a:p>
        </p:txBody>
      </p:sp>
      <p:cxnSp>
        <p:nvCxnSpPr>
          <p:cNvPr id="240" name="Google Shape;240;p36"/>
          <p:cNvCxnSpPr>
            <a:endCxn id="238" idx="1"/>
          </p:cNvCxnSpPr>
          <p:nvPr/>
        </p:nvCxnSpPr>
        <p:spPr>
          <a:xfrm flipH="1" rot="10800000">
            <a:off x="3271500" y="3389300"/>
            <a:ext cx="1692900" cy="287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LDA results</a:t>
            </a:r>
            <a:endParaRPr/>
          </a:p>
        </p:txBody>
      </p:sp>
      <p:pic>
        <p:nvPicPr>
          <p:cNvPr id="246" name="Google Shape;246;p37"/>
          <p:cNvPicPr preferRelativeResize="0"/>
          <p:nvPr/>
        </p:nvPicPr>
        <p:blipFill>
          <a:blip r:embed="rId3">
            <a:alphaModFix/>
          </a:blip>
          <a:stretch>
            <a:fillRect/>
          </a:stretch>
        </p:blipFill>
        <p:spPr>
          <a:xfrm>
            <a:off x="1969290" y="1040737"/>
            <a:ext cx="5205425" cy="3062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Language and Culture of Boats</a:t>
            </a:r>
            <a:endParaRPr/>
          </a:p>
        </p:txBody>
      </p:sp>
      <p:sp>
        <p:nvSpPr>
          <p:cNvPr id="252" name="Google Shape;25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wanted to learn about the boat’s culture and way of operating via text mining</a:t>
            </a:r>
            <a:endParaRPr/>
          </a:p>
          <a:p>
            <a:pPr indent="0" lvl="0" marL="0" rtl="0" algn="l">
              <a:spcBef>
                <a:spcPts val="1200"/>
              </a:spcBef>
              <a:spcAft>
                <a:spcPts val="0"/>
              </a:spcAft>
              <a:buNone/>
            </a:pPr>
            <a:r>
              <a:rPr lang="en"/>
              <a:t>Some cool facts we found:</a:t>
            </a:r>
            <a:endParaRPr/>
          </a:p>
          <a:p>
            <a:pPr indent="-342900" lvl="0" marL="457200" rtl="0" algn="l">
              <a:spcBef>
                <a:spcPts val="1200"/>
              </a:spcBef>
              <a:spcAft>
                <a:spcPts val="0"/>
              </a:spcAft>
              <a:buSzPts val="1800"/>
              <a:buAutoNum type="arabicParenR"/>
            </a:pPr>
            <a:r>
              <a:rPr lang="en"/>
              <a:t>The boats will go deep into Mexican waters to fish</a:t>
            </a:r>
            <a:endParaRPr/>
          </a:p>
          <a:p>
            <a:pPr indent="-342900" lvl="0" marL="457200" rtl="0" algn="l">
              <a:spcBef>
                <a:spcPts val="0"/>
              </a:spcBef>
              <a:spcAft>
                <a:spcPts val="0"/>
              </a:spcAft>
              <a:buSzPts val="1800"/>
              <a:buAutoNum type="arabicParenR"/>
            </a:pPr>
            <a:r>
              <a:rPr lang="en"/>
              <a:t>Yellowfin and Bluefin tuna are extremely popular</a:t>
            </a:r>
            <a:endParaRPr/>
          </a:p>
          <a:p>
            <a:pPr indent="-342900" lvl="0" marL="457200" rtl="0" algn="l">
              <a:spcBef>
                <a:spcPts val="0"/>
              </a:spcBef>
              <a:spcAft>
                <a:spcPts val="0"/>
              </a:spcAft>
              <a:buSzPts val="1800"/>
              <a:buAutoNum type="arabicParenR"/>
            </a:pPr>
            <a:r>
              <a:rPr lang="en"/>
              <a:t>There is a jackpot system, where </a:t>
            </a:r>
            <a:r>
              <a:rPr lang="en"/>
              <a:t>attendees</a:t>
            </a:r>
            <a:r>
              <a:rPr lang="en"/>
              <a:t> are ranked by </a:t>
            </a:r>
            <a:r>
              <a:rPr lang="en"/>
              <a:t>their</a:t>
            </a:r>
            <a:r>
              <a:rPr lang="en"/>
              <a:t> fish size</a:t>
            </a:r>
            <a:endParaRPr/>
          </a:p>
          <a:p>
            <a:pPr indent="-342900" lvl="0" marL="457200" rtl="0" algn="l">
              <a:spcBef>
                <a:spcPts val="0"/>
              </a:spcBef>
              <a:spcAft>
                <a:spcPts val="0"/>
              </a:spcAft>
              <a:buSzPts val="1800"/>
              <a:buAutoNum type="arabicParenR"/>
            </a:pPr>
            <a:r>
              <a:rPr lang="en"/>
              <a:t>The posts are used as a channel to </a:t>
            </a:r>
            <a:r>
              <a:rPr lang="en"/>
              <a:t>broadcast</a:t>
            </a:r>
            <a:r>
              <a:rPr lang="en"/>
              <a:t> deals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are they catching, and when?</a:t>
            </a:r>
            <a:endParaRPr/>
          </a:p>
        </p:txBody>
      </p:sp>
      <p:sp>
        <p:nvSpPr>
          <p:cNvPr id="258" name="Google Shape;258;p39"/>
          <p:cNvSpPr txBox="1"/>
          <p:nvPr>
            <p:ph idx="1" type="body"/>
          </p:nvPr>
        </p:nvSpPr>
        <p:spPr>
          <a:xfrm>
            <a:off x="311700" y="1152475"/>
            <a:ext cx="8520600" cy="25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27"/>
              <a:t>Need to know: </a:t>
            </a:r>
            <a:endParaRPr sz="1627"/>
          </a:p>
          <a:p>
            <a:pPr indent="-342900" lvl="0" marL="914400" rtl="0" algn="l">
              <a:spcBef>
                <a:spcPts val="1200"/>
              </a:spcBef>
              <a:spcAft>
                <a:spcPts val="0"/>
              </a:spcAft>
              <a:buSzPts val="1800"/>
              <a:buAutoNum type="arabicParenR"/>
            </a:pPr>
            <a:r>
              <a:rPr lang="en"/>
              <a:t>Timestamps on posts to detect seasonality</a:t>
            </a:r>
            <a:endParaRPr/>
          </a:p>
          <a:p>
            <a:pPr indent="-342900" lvl="0" marL="914400" rtl="0" algn="l">
              <a:spcBef>
                <a:spcPts val="0"/>
              </a:spcBef>
              <a:spcAft>
                <a:spcPts val="0"/>
              </a:spcAft>
              <a:buSzPts val="1800"/>
              <a:buAutoNum type="arabicParenR"/>
            </a:pPr>
            <a:r>
              <a:rPr lang="en"/>
              <a:t>N</a:t>
            </a:r>
            <a:r>
              <a:rPr lang="en"/>
              <a:t>ames of fish in order to extract their mentions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are they catching, and when?</a:t>
            </a:r>
            <a:endParaRPr/>
          </a:p>
        </p:txBody>
      </p:sp>
      <p:pic>
        <p:nvPicPr>
          <p:cNvPr id="264" name="Google Shape;264;p40"/>
          <p:cNvPicPr preferRelativeResize="0"/>
          <p:nvPr/>
        </p:nvPicPr>
        <p:blipFill>
          <a:blip r:embed="rId3">
            <a:alphaModFix/>
          </a:blip>
          <a:stretch>
            <a:fillRect/>
          </a:stretch>
        </p:blipFill>
        <p:spPr>
          <a:xfrm>
            <a:off x="1422225" y="1017725"/>
            <a:ext cx="6299549" cy="35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268675"/>
            <a:ext cx="8520600" cy="816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 have timestamps!</a:t>
            </a:r>
            <a:endParaRPr sz="1800"/>
          </a:p>
        </p:txBody>
      </p:sp>
      <p:pic>
        <p:nvPicPr>
          <p:cNvPr id="270" name="Google Shape;270;p41"/>
          <p:cNvPicPr preferRelativeResize="0"/>
          <p:nvPr/>
        </p:nvPicPr>
        <p:blipFill>
          <a:blip r:embed="rId3">
            <a:alphaModFix/>
          </a:blip>
          <a:stretch>
            <a:fillRect/>
          </a:stretch>
        </p:blipFill>
        <p:spPr>
          <a:xfrm>
            <a:off x="1212137" y="770825"/>
            <a:ext cx="6719724" cy="44787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Deep-Sea Fishing in San Diego over the past ~100 years</a:t>
            </a:r>
            <a:endParaRPr/>
          </a:p>
          <a:p>
            <a:pPr indent="0" lvl="0" marL="0" rtl="0" algn="ctr">
              <a:spcBef>
                <a:spcPts val="0"/>
              </a:spcBef>
              <a:spcAft>
                <a:spcPts val="0"/>
              </a:spcAft>
              <a:buNone/>
            </a:pPr>
            <a:r>
              <a:rPr lang="en" sz="1133"/>
              <a:t>*all </a:t>
            </a:r>
            <a:r>
              <a:rPr lang="en" sz="1133"/>
              <a:t>excerpts from SD Union Tribune</a:t>
            </a:r>
            <a:endParaRPr sz="1133"/>
          </a:p>
        </p:txBody>
      </p:sp>
      <p:sp>
        <p:nvSpPr>
          <p:cNvPr id="73" name="Google Shape;73;p15"/>
          <p:cNvSpPr txBox="1"/>
          <p:nvPr>
            <p:ph idx="1" type="body"/>
          </p:nvPr>
        </p:nvSpPr>
        <p:spPr>
          <a:xfrm>
            <a:off x="5365850" y="1601150"/>
            <a:ext cx="3483300" cy="2512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AutoNum type="arabicPeriod"/>
            </a:pPr>
            <a:r>
              <a:rPr lang="en" sz="1500">
                <a:solidFill>
                  <a:schemeClr val="dk1"/>
                </a:solidFill>
              </a:rPr>
              <a:t>T</a:t>
            </a:r>
            <a:r>
              <a:rPr lang="en" sz="1500">
                <a:solidFill>
                  <a:schemeClr val="dk1"/>
                </a:solidFill>
              </a:rPr>
              <a:t>una used to be San Diego’s third-largest industry (first cannery opened in 1909)</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San Diego touted as “tuna capital of the Pacific,” canning 95% of packed tuna by 1940</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Lawmakers protect dolphins in 1972, prompting local ships to shift operations to western Pacific and South America.</a:t>
            </a:r>
            <a:endParaRPr sz="1500">
              <a:solidFill>
                <a:schemeClr val="dk1"/>
              </a:solidFill>
            </a:endParaRPr>
          </a:p>
        </p:txBody>
      </p:sp>
      <p:pic>
        <p:nvPicPr>
          <p:cNvPr id="74" name="Google Shape;74;p15"/>
          <p:cNvPicPr preferRelativeResize="0"/>
          <p:nvPr/>
        </p:nvPicPr>
        <p:blipFill>
          <a:blip r:embed="rId3">
            <a:alphaModFix/>
          </a:blip>
          <a:stretch>
            <a:fillRect/>
          </a:stretch>
        </p:blipFill>
        <p:spPr>
          <a:xfrm>
            <a:off x="464112" y="1152475"/>
            <a:ext cx="4901726" cy="3822176"/>
          </a:xfrm>
          <a:prstGeom prst="rect">
            <a:avLst/>
          </a:prstGeom>
          <a:noFill/>
          <a:ln>
            <a:noFill/>
          </a:ln>
        </p:spPr>
      </p:pic>
      <p:sp>
        <p:nvSpPr>
          <p:cNvPr id="75" name="Google Shape;75;p15"/>
          <p:cNvSpPr txBox="1"/>
          <p:nvPr/>
        </p:nvSpPr>
        <p:spPr>
          <a:xfrm>
            <a:off x="5719725" y="1200950"/>
            <a:ext cx="28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Fun facts: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Which fish do they catch? Try word embeddings</a:t>
            </a:r>
            <a:endParaRPr/>
          </a:p>
          <a:p>
            <a:pPr indent="0" lvl="0" marL="0" rtl="0" algn="ctr">
              <a:spcBef>
                <a:spcPts val="0"/>
              </a:spcBef>
              <a:spcAft>
                <a:spcPts val="0"/>
              </a:spcAft>
              <a:buNone/>
            </a:pPr>
            <a:r>
              <a:t/>
            </a:r>
            <a:endParaRPr/>
          </a:p>
        </p:txBody>
      </p:sp>
      <p:pic>
        <p:nvPicPr>
          <p:cNvPr id="276" name="Google Shape;276;p42"/>
          <p:cNvPicPr preferRelativeResize="0"/>
          <p:nvPr/>
        </p:nvPicPr>
        <p:blipFill>
          <a:blip r:embed="rId3">
            <a:alphaModFix/>
          </a:blip>
          <a:stretch>
            <a:fillRect/>
          </a:stretch>
        </p:blipFill>
        <p:spPr>
          <a:xfrm>
            <a:off x="1339515" y="1152475"/>
            <a:ext cx="6464961" cy="38406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Embeddings provide a way to describe *similarity*</a:t>
            </a:r>
            <a:endParaRPr/>
          </a:p>
          <a:p>
            <a:pPr indent="0" lvl="0" marL="0" rtl="0" algn="l">
              <a:spcBef>
                <a:spcPts val="0"/>
              </a:spcBef>
              <a:spcAft>
                <a:spcPts val="0"/>
              </a:spcAft>
              <a:buNone/>
            </a:pPr>
            <a:r>
              <a:t/>
            </a:r>
            <a:endParaRPr/>
          </a:p>
        </p:txBody>
      </p:sp>
      <p:pic>
        <p:nvPicPr>
          <p:cNvPr id="282" name="Google Shape;282;p43"/>
          <p:cNvPicPr preferRelativeResize="0"/>
          <p:nvPr/>
        </p:nvPicPr>
        <p:blipFill>
          <a:blip r:embed="rId3">
            <a:alphaModFix/>
          </a:blip>
          <a:stretch>
            <a:fillRect/>
          </a:stretch>
        </p:blipFill>
        <p:spPr>
          <a:xfrm>
            <a:off x="2508438" y="1152475"/>
            <a:ext cx="4127125" cy="3867725"/>
          </a:xfrm>
          <a:prstGeom prst="rect">
            <a:avLst/>
          </a:prstGeom>
          <a:noFill/>
          <a:ln>
            <a:noFill/>
          </a:ln>
        </p:spPr>
      </p:pic>
      <p:sp>
        <p:nvSpPr>
          <p:cNvPr id="283" name="Google Shape;283;p43"/>
          <p:cNvSpPr txBox="1"/>
          <p:nvPr/>
        </p:nvSpPr>
        <p:spPr>
          <a:xfrm>
            <a:off x="6734975" y="1211850"/>
            <a:ext cx="223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Hand-written digits cluster in this embedding space</a:t>
            </a:r>
            <a:endParaRPr/>
          </a:p>
        </p:txBody>
      </p:sp>
      <p:cxnSp>
        <p:nvCxnSpPr>
          <p:cNvPr id="284" name="Google Shape;284;p43"/>
          <p:cNvCxnSpPr/>
          <p:nvPr/>
        </p:nvCxnSpPr>
        <p:spPr>
          <a:xfrm flipH="1">
            <a:off x="5905125" y="1792075"/>
            <a:ext cx="1527600" cy="44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SpaCy gives 300-dimensional word embeddings</a:t>
            </a:r>
            <a:endParaRPr/>
          </a:p>
        </p:txBody>
      </p:sp>
      <p:pic>
        <p:nvPicPr>
          <p:cNvPr id="290" name="Google Shape;290;p44"/>
          <p:cNvPicPr preferRelativeResize="0"/>
          <p:nvPr/>
        </p:nvPicPr>
        <p:blipFill>
          <a:blip r:embed="rId3">
            <a:alphaModFix/>
          </a:blip>
          <a:stretch>
            <a:fillRect/>
          </a:stretch>
        </p:blipFill>
        <p:spPr>
          <a:xfrm>
            <a:off x="2419175" y="1023512"/>
            <a:ext cx="4305651" cy="3674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Use a fish name we know to find others</a:t>
            </a:r>
            <a:endParaRPr/>
          </a:p>
        </p:txBody>
      </p:sp>
      <p:pic>
        <p:nvPicPr>
          <p:cNvPr id="296" name="Google Shape;296;p45"/>
          <p:cNvPicPr preferRelativeResize="0"/>
          <p:nvPr/>
        </p:nvPicPr>
        <p:blipFill>
          <a:blip r:embed="rId3">
            <a:alphaModFix/>
          </a:blip>
          <a:stretch>
            <a:fillRect/>
          </a:stretch>
        </p:blipFill>
        <p:spPr>
          <a:xfrm>
            <a:off x="784775" y="1275927"/>
            <a:ext cx="7574449" cy="29413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Not all words have an embedding in this library</a:t>
            </a:r>
            <a:endParaRPr/>
          </a:p>
        </p:txBody>
      </p:sp>
      <p:pic>
        <p:nvPicPr>
          <p:cNvPr id="302" name="Google Shape;302;p46"/>
          <p:cNvPicPr preferRelativeResize="0"/>
          <p:nvPr/>
        </p:nvPicPr>
        <p:blipFill>
          <a:blip r:embed="rId3">
            <a:alphaModFix/>
          </a:blip>
          <a:stretch>
            <a:fillRect/>
          </a:stretch>
        </p:blipFill>
        <p:spPr>
          <a:xfrm>
            <a:off x="2425575" y="1238075"/>
            <a:ext cx="4292825" cy="3245175"/>
          </a:xfrm>
          <a:prstGeom prst="rect">
            <a:avLst/>
          </a:prstGeom>
          <a:noFill/>
          <a:ln>
            <a:noFill/>
          </a:ln>
        </p:spPr>
      </p:pic>
      <p:sp>
        <p:nvSpPr>
          <p:cNvPr id="303" name="Google Shape;303;p46"/>
          <p:cNvSpPr txBox="1"/>
          <p:nvPr/>
        </p:nvSpPr>
        <p:spPr>
          <a:xfrm>
            <a:off x="223525" y="1420450"/>
            <a:ext cx="207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OOV words are a way to find jargon!</a:t>
            </a:r>
            <a:endParaRPr/>
          </a:p>
        </p:txBody>
      </p:sp>
      <p:cxnSp>
        <p:nvCxnSpPr>
          <p:cNvPr id="304" name="Google Shape;304;p46"/>
          <p:cNvCxnSpPr/>
          <p:nvPr/>
        </p:nvCxnSpPr>
        <p:spPr>
          <a:xfrm flipH="1" rot="10800000">
            <a:off x="1790000" y="1595950"/>
            <a:ext cx="1014000" cy="264600"/>
          </a:xfrm>
          <a:prstGeom prst="straightConnector1">
            <a:avLst/>
          </a:prstGeom>
          <a:noFill/>
          <a:ln cap="flat" cmpd="sng" w="19050">
            <a:solidFill>
              <a:schemeClr val="dk2"/>
            </a:solidFill>
            <a:prstDash val="solid"/>
            <a:round/>
            <a:headEnd len="med" w="med" type="none"/>
            <a:tailEnd len="med" w="med" type="triangle"/>
          </a:ln>
        </p:spPr>
      </p:cxnSp>
      <p:cxnSp>
        <p:nvCxnSpPr>
          <p:cNvPr id="305" name="Google Shape;305;p46"/>
          <p:cNvCxnSpPr/>
          <p:nvPr/>
        </p:nvCxnSpPr>
        <p:spPr>
          <a:xfrm flipH="1" rot="10800000">
            <a:off x="1772375" y="1895925"/>
            <a:ext cx="1005300" cy="52800"/>
          </a:xfrm>
          <a:prstGeom prst="straightConnector1">
            <a:avLst/>
          </a:prstGeom>
          <a:noFill/>
          <a:ln cap="flat" cmpd="sng" w="19050">
            <a:solidFill>
              <a:schemeClr val="dk2"/>
            </a:solidFill>
            <a:prstDash val="solid"/>
            <a:round/>
            <a:headEnd len="med" w="med" type="none"/>
            <a:tailEnd len="med" w="med" type="triangle"/>
          </a:ln>
        </p:spPr>
      </p:cxnSp>
      <p:cxnSp>
        <p:nvCxnSpPr>
          <p:cNvPr id="306" name="Google Shape;306;p46"/>
          <p:cNvCxnSpPr/>
          <p:nvPr/>
        </p:nvCxnSpPr>
        <p:spPr>
          <a:xfrm>
            <a:off x="1745925" y="1975175"/>
            <a:ext cx="1031700" cy="1287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Total Fish mentions</a:t>
            </a:r>
            <a:endParaRPr/>
          </a:p>
        </p:txBody>
      </p:sp>
      <p:pic>
        <p:nvPicPr>
          <p:cNvPr id="312" name="Google Shape;312;p47"/>
          <p:cNvPicPr preferRelativeResize="0"/>
          <p:nvPr/>
        </p:nvPicPr>
        <p:blipFill>
          <a:blip r:embed="rId3">
            <a:alphaModFix/>
          </a:blip>
          <a:stretch>
            <a:fillRect/>
          </a:stretch>
        </p:blipFill>
        <p:spPr>
          <a:xfrm>
            <a:off x="1746400" y="1017725"/>
            <a:ext cx="5651188" cy="38209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8"/>
          <p:cNvPicPr preferRelativeResize="0"/>
          <p:nvPr/>
        </p:nvPicPr>
        <p:blipFill>
          <a:blip r:embed="rId3">
            <a:alphaModFix/>
          </a:blip>
          <a:stretch>
            <a:fillRect/>
          </a:stretch>
        </p:blipFill>
        <p:spPr>
          <a:xfrm>
            <a:off x="1539063" y="1017725"/>
            <a:ext cx="6065865" cy="38209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9"/>
          <p:cNvPicPr preferRelativeResize="0"/>
          <p:nvPr/>
        </p:nvPicPr>
        <p:blipFill>
          <a:blip r:embed="rId3">
            <a:alphaModFix/>
          </a:blip>
          <a:stretch>
            <a:fillRect/>
          </a:stretch>
        </p:blipFill>
        <p:spPr>
          <a:xfrm>
            <a:off x="619700" y="358350"/>
            <a:ext cx="7904600" cy="4426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0"/>
          <p:cNvPicPr preferRelativeResize="0"/>
          <p:nvPr/>
        </p:nvPicPr>
        <p:blipFill>
          <a:blip r:embed="rId3">
            <a:alphaModFix/>
          </a:blip>
          <a:stretch>
            <a:fillRect/>
          </a:stretch>
        </p:blipFill>
        <p:spPr>
          <a:xfrm>
            <a:off x="831938" y="227850"/>
            <a:ext cx="7480124" cy="4687801"/>
          </a:xfrm>
          <a:prstGeom prst="rect">
            <a:avLst/>
          </a:prstGeom>
          <a:noFill/>
          <a:ln>
            <a:noFill/>
          </a:ln>
        </p:spPr>
      </p:pic>
      <p:cxnSp>
        <p:nvCxnSpPr>
          <p:cNvPr id="328" name="Google Shape;328;p50"/>
          <p:cNvCxnSpPr/>
          <p:nvPr/>
        </p:nvCxnSpPr>
        <p:spPr>
          <a:xfrm>
            <a:off x="5616900" y="176350"/>
            <a:ext cx="0" cy="48939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Future work</a:t>
            </a:r>
            <a:endParaRPr/>
          </a:p>
        </p:txBody>
      </p:sp>
      <p:sp>
        <p:nvSpPr>
          <p:cNvPr id="334" name="Google Shape;334;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Extract fish size and quantity</a:t>
            </a:r>
            <a:endParaRPr/>
          </a:p>
          <a:p>
            <a:pPr indent="-342900" lvl="0" marL="457200" rtl="0" algn="l">
              <a:spcBef>
                <a:spcPts val="1200"/>
              </a:spcBef>
              <a:spcAft>
                <a:spcPts val="0"/>
              </a:spcAft>
              <a:buSzPts val="1800"/>
              <a:buChar char="-"/>
            </a:pPr>
            <a:r>
              <a:rPr lang="en"/>
              <a:t>Automated extraction of quantities is hard to get right with natural language</a:t>
            </a:r>
            <a:endParaRPr/>
          </a:p>
          <a:p>
            <a:pPr indent="0" lvl="0" marL="0" rtl="0" algn="l">
              <a:spcBef>
                <a:spcPts val="1200"/>
              </a:spcBef>
              <a:spcAft>
                <a:spcPts val="0"/>
              </a:spcAft>
              <a:buNone/>
            </a:pPr>
            <a:r>
              <a:rPr lang="en"/>
              <a:t>Detect</a:t>
            </a:r>
            <a:r>
              <a:rPr lang="en"/>
              <a:t> </a:t>
            </a:r>
            <a:r>
              <a:rPr lang="en"/>
              <a:t>anomalous</a:t>
            </a:r>
            <a:r>
              <a:rPr lang="en"/>
              <a:t> days</a:t>
            </a:r>
            <a:endParaRPr/>
          </a:p>
          <a:p>
            <a:pPr indent="-342900" lvl="0" marL="457200" rtl="0" algn="l">
              <a:spcBef>
                <a:spcPts val="1200"/>
              </a:spcBef>
              <a:spcAft>
                <a:spcPts val="0"/>
              </a:spcAft>
              <a:buSzPts val="1800"/>
              <a:buChar char="-"/>
            </a:pPr>
            <a:r>
              <a:rPr lang="en"/>
              <a:t>Boats hit limit 45 times in the past 15 years. What conditions led to this?</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Today’s ecosystem</a:t>
            </a:r>
            <a:endParaRPr/>
          </a:p>
          <a:p>
            <a:pPr indent="0" lvl="0" marL="0" rtl="0" algn="l">
              <a:spcBef>
                <a:spcPts val="0"/>
              </a:spcBef>
              <a:spcAft>
                <a:spcPts val="0"/>
              </a:spcAft>
              <a:buNone/>
            </a:pPr>
            <a:r>
              <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Heavy regulation on size of fish and quantity you can keep</a:t>
            </a:r>
            <a:endParaRPr/>
          </a:p>
          <a:p>
            <a:pPr indent="-342900" lvl="0" marL="457200" rtl="0" algn="l">
              <a:spcBef>
                <a:spcPts val="0"/>
              </a:spcBef>
              <a:spcAft>
                <a:spcPts val="0"/>
              </a:spcAft>
              <a:buSzPts val="1800"/>
              <a:buChar char="-"/>
            </a:pPr>
            <a:r>
              <a:rPr lang="en"/>
              <a:t>Heavy recreational use, less commercial</a:t>
            </a:r>
            <a:endParaRPr/>
          </a:p>
          <a:p>
            <a:pPr indent="-342900" lvl="0" marL="457200" rtl="0" algn="l">
              <a:spcBef>
                <a:spcPts val="0"/>
              </a:spcBef>
              <a:spcAft>
                <a:spcPts val="0"/>
              </a:spcAft>
              <a:buSzPts val="1800"/>
              <a:buChar char="-"/>
            </a:pPr>
            <a:r>
              <a:rPr lang="en"/>
              <a:t>Lakes and rivers are overfished - ocean is </a:t>
            </a:r>
            <a:r>
              <a:rPr lang="en"/>
              <a:t>much</a:t>
            </a:r>
            <a:r>
              <a:rPr lang="en"/>
              <a:t> easier!</a:t>
            </a:r>
            <a:endParaRPr/>
          </a:p>
        </p:txBody>
      </p:sp>
      <p:pic>
        <p:nvPicPr>
          <p:cNvPr id="82" name="Google Shape;82;p16"/>
          <p:cNvPicPr preferRelativeResize="0"/>
          <p:nvPr/>
        </p:nvPicPr>
        <p:blipFill>
          <a:blip r:embed="rId3">
            <a:alphaModFix/>
          </a:blip>
          <a:stretch>
            <a:fillRect/>
          </a:stretch>
        </p:blipFill>
        <p:spPr>
          <a:xfrm>
            <a:off x="2416025" y="2227775"/>
            <a:ext cx="4311950" cy="28429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...Some of the data already exists! </a:t>
            </a:r>
            <a:endParaRPr/>
          </a:p>
        </p:txBody>
      </p:sp>
      <p:pic>
        <p:nvPicPr>
          <p:cNvPr id="340" name="Google Shape;340;p52"/>
          <p:cNvPicPr preferRelativeResize="0"/>
          <p:nvPr/>
        </p:nvPicPr>
        <p:blipFill>
          <a:blip r:embed="rId3">
            <a:alphaModFix/>
          </a:blip>
          <a:stretch>
            <a:fillRect/>
          </a:stretch>
        </p:blipFill>
        <p:spPr>
          <a:xfrm>
            <a:off x="274350" y="1017725"/>
            <a:ext cx="4877525" cy="4050050"/>
          </a:xfrm>
          <a:prstGeom prst="rect">
            <a:avLst/>
          </a:prstGeom>
          <a:noFill/>
          <a:ln>
            <a:noFill/>
          </a:ln>
        </p:spPr>
      </p:pic>
      <p:pic>
        <p:nvPicPr>
          <p:cNvPr id="341" name="Google Shape;341;p52"/>
          <p:cNvPicPr preferRelativeResize="0"/>
          <p:nvPr/>
        </p:nvPicPr>
        <p:blipFill>
          <a:blip r:embed="rId4">
            <a:alphaModFix/>
          </a:blip>
          <a:stretch>
            <a:fillRect/>
          </a:stretch>
        </p:blipFill>
        <p:spPr>
          <a:xfrm>
            <a:off x="5664799" y="2712075"/>
            <a:ext cx="2914650" cy="1905000"/>
          </a:xfrm>
          <a:prstGeom prst="rect">
            <a:avLst/>
          </a:prstGeom>
          <a:noFill/>
          <a:ln>
            <a:noFill/>
          </a:ln>
        </p:spPr>
      </p:pic>
      <p:sp>
        <p:nvSpPr>
          <p:cNvPr id="342" name="Google Shape;342;p52"/>
          <p:cNvSpPr/>
          <p:nvPr/>
        </p:nvSpPr>
        <p:spPr>
          <a:xfrm>
            <a:off x="1581025" y="3116400"/>
            <a:ext cx="984300" cy="1865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343" name="Google Shape;343;p52"/>
          <p:cNvSpPr txBox="1"/>
          <p:nvPr/>
        </p:nvSpPr>
        <p:spPr>
          <a:xfrm>
            <a:off x="5664800" y="2096475"/>
            <a:ext cx="291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(Me when I realized I could have scraped the data directly)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Questions?</a:t>
            </a:r>
            <a:endParaRPr/>
          </a:p>
        </p:txBody>
      </p:sp>
      <p:pic>
        <p:nvPicPr>
          <p:cNvPr id="349" name="Google Shape;349;p53"/>
          <p:cNvPicPr preferRelativeResize="0"/>
          <p:nvPr/>
        </p:nvPicPr>
        <p:blipFill>
          <a:blip r:embed="rId3">
            <a:alphaModFix/>
          </a:blip>
          <a:stretch>
            <a:fillRect/>
          </a:stretch>
        </p:blipFill>
        <p:spPr>
          <a:xfrm>
            <a:off x="3269788" y="1558463"/>
            <a:ext cx="2604425" cy="2604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355" name="Google Shape;355;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gallery</a:t>
            </a:r>
            <a:endParaRPr/>
          </a:p>
          <a:p>
            <a:pPr indent="0" lvl="0" marL="0" rtl="0" algn="l">
              <a:spcBef>
                <a:spcPts val="1200"/>
              </a:spcBef>
              <a:spcAft>
                <a:spcPts val="0"/>
              </a:spcAft>
              <a:buNone/>
            </a:pPr>
            <a:r>
              <a:rPr lang="en" u="sng">
                <a:solidFill>
                  <a:schemeClr val="hlink"/>
                </a:solidFill>
                <a:hlinkClick r:id="rId3"/>
              </a:rPr>
              <a:t>https://www.independencesportfishing.com/gallery.php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Main site</a:t>
            </a:r>
            <a:endParaRPr/>
          </a:p>
          <a:p>
            <a:pPr indent="0" lvl="0" marL="0" rtl="0" algn="l">
              <a:spcBef>
                <a:spcPts val="1200"/>
              </a:spcBef>
              <a:spcAft>
                <a:spcPts val="0"/>
              </a:spcAft>
              <a:buNone/>
            </a:pPr>
            <a:r>
              <a:rPr lang="en" u="sng">
                <a:solidFill>
                  <a:schemeClr val="hlink"/>
                </a:solidFill>
                <a:hlinkClick r:id="rId4"/>
              </a:rPr>
              <a:t>https://www.independencesportfishing.com/index.php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Good article</a:t>
            </a:r>
            <a:endParaRPr/>
          </a:p>
          <a:p>
            <a:pPr indent="0" lvl="0" marL="0" rtl="0" algn="l">
              <a:spcBef>
                <a:spcPts val="1200"/>
              </a:spcBef>
              <a:spcAft>
                <a:spcPts val="1200"/>
              </a:spcAft>
              <a:buNone/>
            </a:pPr>
            <a:r>
              <a:rPr lang="en"/>
              <a:t>https://www.sandiegomagazine.com/features/a-deep-dive-into-the-san-diego-fishing-industry/article_2959b344-d518-5cf0-b2d7-a952673fc231.html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quantity problem</a:t>
            </a:r>
            <a:endParaRPr/>
          </a:p>
        </p:txBody>
      </p:sp>
      <p:pic>
        <p:nvPicPr>
          <p:cNvPr id="361" name="Google Shape;361;p55"/>
          <p:cNvPicPr preferRelativeResize="0"/>
          <p:nvPr/>
        </p:nvPicPr>
        <p:blipFill>
          <a:blip r:embed="rId3">
            <a:alphaModFix/>
          </a:blip>
          <a:stretch>
            <a:fillRect/>
          </a:stretch>
        </p:blipFill>
        <p:spPr>
          <a:xfrm>
            <a:off x="1028587" y="1278650"/>
            <a:ext cx="7086826" cy="3341824"/>
          </a:xfrm>
          <a:prstGeom prst="rect">
            <a:avLst/>
          </a:prstGeom>
          <a:noFill/>
          <a:ln>
            <a:noFill/>
          </a:ln>
        </p:spPr>
      </p:pic>
      <p:sp>
        <p:nvSpPr>
          <p:cNvPr id="362" name="Google Shape;362;p55"/>
          <p:cNvSpPr/>
          <p:nvPr/>
        </p:nvSpPr>
        <p:spPr>
          <a:xfrm>
            <a:off x="1584050" y="1807550"/>
            <a:ext cx="1127400" cy="1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5"/>
          <p:cNvSpPr/>
          <p:nvPr/>
        </p:nvSpPr>
        <p:spPr>
          <a:xfrm>
            <a:off x="1295200" y="2394450"/>
            <a:ext cx="866700" cy="1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9" name="Google Shape;36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0" name="Google Shape;370;p56"/>
          <p:cNvPicPr preferRelativeResize="0"/>
          <p:nvPr/>
        </p:nvPicPr>
        <p:blipFill>
          <a:blip r:embed="rId3">
            <a:alphaModFix/>
          </a:blip>
          <a:stretch>
            <a:fillRect/>
          </a:stretch>
        </p:blipFill>
        <p:spPr>
          <a:xfrm>
            <a:off x="2561063" y="1204000"/>
            <a:ext cx="4021876" cy="27355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Weather url</a:t>
            </a:r>
            <a:endParaRPr/>
          </a:p>
        </p:txBody>
      </p:sp>
      <p:sp>
        <p:nvSpPr>
          <p:cNvPr id="376" name="Google Shape;376;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https://www.wunderground.com/history/daily/us/ca/san-diego/KSAN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0" name="Shape 380"/>
        <p:cNvGrpSpPr/>
        <p:nvPr/>
      </p:nvGrpSpPr>
      <p:grpSpPr>
        <a:xfrm>
          <a:off x="0" y="0"/>
          <a:ext cx="0" cy="0"/>
          <a:chOff x="0" y="0"/>
          <a:chExt cx="0" cy="0"/>
        </a:xfrm>
      </p:grpSpPr>
      <p:sp>
        <p:nvSpPr>
          <p:cNvPr id="381" name="Google Shape;38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can we learn?</a:t>
            </a:r>
            <a:endParaRPr/>
          </a:p>
        </p:txBody>
      </p:sp>
      <p:sp>
        <p:nvSpPr>
          <p:cNvPr id="382" name="Google Shape;382;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Language used by fishermen. What do they care about? Is there jargon?</a:t>
            </a:r>
            <a:endParaRPr/>
          </a:p>
          <a:p>
            <a:pPr indent="-342900" lvl="0" marL="457200" rtl="0" algn="l">
              <a:spcBef>
                <a:spcPts val="0"/>
              </a:spcBef>
              <a:spcAft>
                <a:spcPts val="0"/>
              </a:spcAft>
              <a:buSzPts val="1800"/>
              <a:buChar char="-"/>
            </a:pPr>
            <a:r>
              <a:rPr lang="en"/>
              <a:t>Seasonality of sportfishing - when is the best time? Does temperature matter?</a:t>
            </a:r>
            <a:endParaRPr/>
          </a:p>
          <a:p>
            <a:pPr indent="-342900" lvl="0" marL="457200" rtl="0" algn="l">
              <a:spcBef>
                <a:spcPts val="0"/>
              </a:spcBef>
              <a:spcAft>
                <a:spcPts val="0"/>
              </a:spcAft>
              <a:buSzPts val="1800"/>
              <a:buChar char="-"/>
            </a:pPr>
            <a:r>
              <a:rPr lang="en"/>
              <a:t>Fish species - what’s in SD, and how are they discussed?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6" name="Shape 386"/>
        <p:cNvGrpSpPr/>
        <p:nvPr/>
      </p:nvGrpSpPr>
      <p:grpSpPr>
        <a:xfrm>
          <a:off x="0" y="0"/>
          <a:ext cx="0" cy="0"/>
          <a:chOff x="0" y="0"/>
          <a:chExt cx="0" cy="0"/>
        </a:xfrm>
      </p:grpSpPr>
      <p:sp>
        <p:nvSpPr>
          <p:cNvPr id="387" name="Google Shape;38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Catch of the Day (</a:t>
            </a:r>
            <a:r>
              <a:rPr b="1" lang="en" sz="2300"/>
              <a:t>🐠 </a:t>
            </a:r>
            <a:r>
              <a:rPr lang="en"/>
              <a:t>Agenda </a:t>
            </a:r>
            <a:r>
              <a:rPr b="1" lang="en" sz="2300"/>
              <a:t>🐠)</a:t>
            </a:r>
            <a:endParaRPr/>
          </a:p>
        </p:txBody>
      </p:sp>
      <p:sp>
        <p:nvSpPr>
          <p:cNvPr id="388" name="Google Shape;388;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brief history of fishing in San Diego</a:t>
            </a:r>
            <a:endParaRPr/>
          </a:p>
          <a:p>
            <a:pPr indent="-342900" lvl="0" marL="457200" rtl="0" algn="l">
              <a:spcBef>
                <a:spcPts val="0"/>
              </a:spcBef>
              <a:spcAft>
                <a:spcPts val="0"/>
              </a:spcAft>
              <a:buSzPts val="1800"/>
              <a:buChar char="●"/>
            </a:pPr>
            <a:r>
              <a:rPr lang="en"/>
              <a:t>Goal</a:t>
            </a:r>
            <a:endParaRPr/>
          </a:p>
          <a:p>
            <a:pPr indent="-342900" lvl="0" marL="457200" rtl="0" algn="l">
              <a:spcBef>
                <a:spcPts val="0"/>
              </a:spcBef>
              <a:spcAft>
                <a:spcPts val="0"/>
              </a:spcAft>
              <a:buSzPts val="1800"/>
              <a:buChar char="●"/>
            </a:pPr>
            <a:r>
              <a:rPr lang="en"/>
              <a:t>Programatically understand fishing patterns  </a:t>
            </a:r>
            <a:endParaRPr/>
          </a:p>
          <a:p>
            <a:pPr indent="-342900" lvl="0" marL="457200" rtl="0" algn="l">
              <a:spcBef>
                <a:spcPts val="0"/>
              </a:spcBef>
              <a:spcAft>
                <a:spcPts val="0"/>
              </a:spcAft>
              <a:buSzPts val="1800"/>
              <a:buChar char="●"/>
            </a:pPr>
            <a:r>
              <a:rPr lang="en"/>
              <a:t>Approach</a:t>
            </a:r>
            <a:endParaRPr/>
          </a:p>
          <a:p>
            <a:pPr indent="-342900" lvl="0" marL="457200" rtl="0" algn="l">
              <a:spcBef>
                <a:spcPts val="0"/>
              </a:spcBef>
              <a:spcAft>
                <a:spcPts val="0"/>
              </a:spcAft>
              <a:buSzPts val="1800"/>
              <a:buChar char="●"/>
            </a:pPr>
            <a:r>
              <a:rPr lang="en"/>
              <a:t>Data collection</a:t>
            </a:r>
            <a:endParaRPr/>
          </a:p>
          <a:p>
            <a:pPr indent="-342900" lvl="0" marL="457200" rtl="0" algn="l">
              <a:spcBef>
                <a:spcPts val="0"/>
              </a:spcBef>
              <a:spcAft>
                <a:spcPts val="0"/>
              </a:spcAft>
              <a:buSzPts val="1800"/>
              <a:buChar char="●"/>
            </a:pPr>
            <a:r>
              <a:rPr lang="en"/>
              <a:t>Cleaning</a:t>
            </a:r>
            <a:endParaRPr/>
          </a:p>
          <a:p>
            <a:pPr indent="-342900" lvl="0" marL="457200" rtl="0" algn="l">
              <a:spcBef>
                <a:spcPts val="0"/>
              </a:spcBef>
              <a:spcAft>
                <a:spcPts val="0"/>
              </a:spcAft>
              <a:buSzPts val="1800"/>
              <a:buChar char="●"/>
            </a:pPr>
            <a:r>
              <a:rPr lang="en"/>
              <a:t>Main analysis</a:t>
            </a:r>
            <a:endParaRPr/>
          </a:p>
          <a:p>
            <a:pPr indent="-342900" lvl="0" marL="457200" rtl="0" algn="l">
              <a:spcBef>
                <a:spcPts val="0"/>
              </a:spcBef>
              <a:spcAft>
                <a:spcPts val="0"/>
              </a:spcAft>
              <a:buSzPts val="1800"/>
              <a:buChar char="●"/>
            </a:pPr>
            <a:r>
              <a:rPr lang="en"/>
              <a:t>Future work</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sp>
        <p:nvSpPr>
          <p:cNvPr id="393" name="Google Shape;39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Top phrases</a:t>
            </a:r>
            <a:endParaRPr/>
          </a:p>
        </p:txBody>
      </p:sp>
      <p:pic>
        <p:nvPicPr>
          <p:cNvPr id="394" name="Google Shape;394;p60"/>
          <p:cNvPicPr preferRelativeResize="0"/>
          <p:nvPr/>
        </p:nvPicPr>
        <p:blipFill>
          <a:blip r:embed="rId3">
            <a:alphaModFix/>
          </a:blip>
          <a:stretch>
            <a:fillRect/>
          </a:stretch>
        </p:blipFill>
        <p:spPr>
          <a:xfrm>
            <a:off x="804301" y="1017725"/>
            <a:ext cx="7535401" cy="43453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Which fish do they catch? Try word embeddings</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pic>
        <p:nvPicPr>
          <p:cNvPr id="400" name="Google Shape;400;p61"/>
          <p:cNvPicPr preferRelativeResize="0"/>
          <p:nvPr/>
        </p:nvPicPr>
        <p:blipFill>
          <a:blip r:embed="rId3">
            <a:alphaModFix/>
          </a:blip>
          <a:stretch>
            <a:fillRect/>
          </a:stretch>
        </p:blipFill>
        <p:spPr>
          <a:xfrm>
            <a:off x="2508438" y="1152475"/>
            <a:ext cx="4127125" cy="3867725"/>
          </a:xfrm>
          <a:prstGeom prst="rect">
            <a:avLst/>
          </a:prstGeom>
          <a:noFill/>
          <a:ln>
            <a:noFill/>
          </a:ln>
        </p:spPr>
      </p:pic>
      <p:sp>
        <p:nvSpPr>
          <p:cNvPr id="401" name="Google Shape;401;p61"/>
          <p:cNvSpPr txBox="1"/>
          <p:nvPr/>
        </p:nvSpPr>
        <p:spPr>
          <a:xfrm>
            <a:off x="6734975" y="1211850"/>
            <a:ext cx="223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Hand-written digits cluster in this embedding space</a:t>
            </a:r>
            <a:endParaRPr/>
          </a:p>
        </p:txBody>
      </p:sp>
      <p:cxnSp>
        <p:nvCxnSpPr>
          <p:cNvPr id="402" name="Google Shape;402;p61"/>
          <p:cNvCxnSpPr/>
          <p:nvPr/>
        </p:nvCxnSpPr>
        <p:spPr>
          <a:xfrm flipH="1">
            <a:off x="5905125" y="1792075"/>
            <a:ext cx="1527600" cy="44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Today’s ecosystem</a:t>
            </a:r>
            <a:endParaRPr/>
          </a:p>
        </p:txBody>
      </p:sp>
      <p:pic>
        <p:nvPicPr>
          <p:cNvPr id="88" name="Google Shape;88;p17"/>
          <p:cNvPicPr preferRelativeResize="0"/>
          <p:nvPr/>
        </p:nvPicPr>
        <p:blipFill>
          <a:blip r:embed="rId3">
            <a:alphaModFix/>
          </a:blip>
          <a:stretch>
            <a:fillRect/>
          </a:stretch>
        </p:blipFill>
        <p:spPr>
          <a:xfrm>
            <a:off x="1821488" y="1017725"/>
            <a:ext cx="5501033" cy="41257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Which fish do they catch? Try word embeddings</a:t>
            </a:r>
            <a:endParaRPr/>
          </a:p>
        </p:txBody>
      </p:sp>
      <p:sp>
        <p:nvSpPr>
          <p:cNvPr id="408" name="Google Shape;408;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sp>
        <p:nvSpPr>
          <p:cNvPr id="413" name="Google Shape;41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Which fish do they catch? Try word embeddings</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pic>
        <p:nvPicPr>
          <p:cNvPr id="414" name="Google Shape;414;p63"/>
          <p:cNvPicPr preferRelativeResize="0"/>
          <p:nvPr/>
        </p:nvPicPr>
        <p:blipFill>
          <a:blip r:embed="rId3">
            <a:alphaModFix/>
          </a:blip>
          <a:stretch>
            <a:fillRect/>
          </a:stretch>
        </p:blipFill>
        <p:spPr>
          <a:xfrm>
            <a:off x="2508438" y="1152475"/>
            <a:ext cx="4127125" cy="3867725"/>
          </a:xfrm>
          <a:prstGeom prst="rect">
            <a:avLst/>
          </a:prstGeom>
          <a:noFill/>
          <a:ln>
            <a:noFill/>
          </a:ln>
        </p:spPr>
      </p:pic>
      <p:sp>
        <p:nvSpPr>
          <p:cNvPr id="415" name="Google Shape;415;p63"/>
          <p:cNvSpPr txBox="1"/>
          <p:nvPr/>
        </p:nvSpPr>
        <p:spPr>
          <a:xfrm>
            <a:off x="6734975" y="1211850"/>
            <a:ext cx="223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Hand-written digits cluster in this embedding space</a:t>
            </a:r>
            <a:endParaRPr/>
          </a:p>
        </p:txBody>
      </p:sp>
      <p:cxnSp>
        <p:nvCxnSpPr>
          <p:cNvPr id="416" name="Google Shape;416;p63"/>
          <p:cNvCxnSpPr/>
          <p:nvPr/>
        </p:nvCxnSpPr>
        <p:spPr>
          <a:xfrm flipH="1">
            <a:off x="5905125" y="1792075"/>
            <a:ext cx="1527600" cy="44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0" name="Shape 420"/>
        <p:cNvGrpSpPr/>
        <p:nvPr/>
      </p:nvGrpSpPr>
      <p:grpSpPr>
        <a:xfrm>
          <a:off x="0" y="0"/>
          <a:ext cx="0" cy="0"/>
          <a:chOff x="0" y="0"/>
          <a:chExt cx="0" cy="0"/>
        </a:xfrm>
      </p:grpSpPr>
      <p:sp>
        <p:nvSpPr>
          <p:cNvPr id="421" name="Google Shape;42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Embeddings provide a way to describe *similarity*</a:t>
            </a:r>
            <a:endParaRPr/>
          </a:p>
        </p:txBody>
      </p:sp>
      <p:pic>
        <p:nvPicPr>
          <p:cNvPr id="422" name="Google Shape;422;p64"/>
          <p:cNvPicPr preferRelativeResize="0"/>
          <p:nvPr/>
        </p:nvPicPr>
        <p:blipFill>
          <a:blip r:embed="rId3">
            <a:alphaModFix/>
          </a:blip>
          <a:stretch>
            <a:fillRect/>
          </a:stretch>
        </p:blipFill>
        <p:spPr>
          <a:xfrm>
            <a:off x="1339515" y="1152475"/>
            <a:ext cx="6464961" cy="38406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Collecting data </a:t>
            </a:r>
            <a:endParaRPr/>
          </a:p>
          <a:p>
            <a:pPr indent="0" lvl="0" marL="0" rtl="0" algn="l">
              <a:spcBef>
                <a:spcPts val="0"/>
              </a:spcBef>
              <a:spcAft>
                <a:spcPts val="0"/>
              </a:spcAft>
              <a:buNone/>
            </a:pPr>
            <a:r>
              <a:t/>
            </a:r>
            <a:endParaRPr/>
          </a:p>
        </p:txBody>
      </p:sp>
      <p:pic>
        <p:nvPicPr>
          <p:cNvPr id="428" name="Google Shape;428;p65"/>
          <p:cNvPicPr preferRelativeResize="0"/>
          <p:nvPr/>
        </p:nvPicPr>
        <p:blipFill>
          <a:blip r:embed="rId3">
            <a:alphaModFix/>
          </a:blip>
          <a:stretch>
            <a:fillRect/>
          </a:stretch>
        </p:blipFill>
        <p:spPr>
          <a:xfrm>
            <a:off x="496450" y="1152475"/>
            <a:ext cx="8151101" cy="3538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 name="Shape 432"/>
        <p:cNvGrpSpPr/>
        <p:nvPr/>
      </p:nvGrpSpPr>
      <p:grpSpPr>
        <a:xfrm>
          <a:off x="0" y="0"/>
          <a:ext cx="0" cy="0"/>
          <a:chOff x="0" y="0"/>
          <a:chExt cx="0" cy="0"/>
        </a:xfrm>
      </p:grpSpPr>
      <p:sp>
        <p:nvSpPr>
          <p:cNvPr id="433" name="Google Shape;433;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“Cedros Island”?</a:t>
            </a:r>
            <a:endParaRPr/>
          </a:p>
        </p:txBody>
      </p:sp>
      <p:sp>
        <p:nvSpPr>
          <p:cNvPr id="434" name="Google Shape;434;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a:t>Example 1:</a:t>
            </a:r>
            <a:endParaRPr/>
          </a:p>
          <a:p>
            <a:pPr indent="0" lvl="0" marL="0" rtl="0" algn="l">
              <a:spcBef>
                <a:spcPts val="1200"/>
              </a:spcBef>
              <a:spcAft>
                <a:spcPts val="0"/>
              </a:spcAft>
              <a:buNone/>
            </a:pPr>
            <a:r>
              <a:rPr lang="en"/>
              <a:t>captian mark pisano called in from the independence this afternoon with an update from </a:t>
            </a:r>
            <a:r>
              <a:rPr lang="en">
                <a:solidFill>
                  <a:srgbClr val="FF00FF"/>
                </a:solidFill>
              </a:rPr>
              <a:t>cedros island </a:t>
            </a:r>
            <a:r>
              <a:rPr lang="en"/>
              <a:t>we are in the middle of a 6 day trip we had excellent fishing for two days on nice grade bluefin tuna the majority of the bluefin were in the 50 to 70 pound class we are currently fishing nice big yellowtail at isla cedros and we will be visiting the offshore grounds for tuna on the way back home it has been a great trip we will update you in a couple days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Example 2:</a:t>
            </a:r>
            <a:endParaRPr/>
          </a:p>
          <a:p>
            <a:pPr indent="0" lvl="0" marL="0" rtl="0" algn="l">
              <a:spcBef>
                <a:spcPts val="1200"/>
              </a:spcBef>
              <a:spcAft>
                <a:spcPts val="0"/>
              </a:spcAft>
              <a:buNone/>
            </a:pPr>
            <a:r>
              <a:rPr lang="en"/>
              <a:t>hello again we had good fishing and weather today the main target species was yellowfin tuna and the fishing was slower for the tuna however we did pick up a fair share to go along with lots of yellowtail and dorado that we released currently </a:t>
            </a:r>
            <a:r>
              <a:rPr lang="en">
                <a:solidFill>
                  <a:srgbClr val="FF00FF"/>
                </a:solidFill>
              </a:rPr>
              <a:t>cedros island </a:t>
            </a:r>
            <a:r>
              <a:rPr lang="en"/>
              <a:t>is the next stop to enjoy the scenery and weather along with a little catch and release calico bass have a good day the indy crew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Example 3:</a:t>
            </a:r>
            <a:endParaRPr/>
          </a:p>
          <a:p>
            <a:pPr indent="0" lvl="0" marL="0" rtl="0" algn="l">
              <a:spcBef>
                <a:spcPts val="1200"/>
              </a:spcBef>
              <a:spcAft>
                <a:spcPts val="0"/>
              </a:spcAft>
              <a:buClr>
                <a:schemeClr val="dk1"/>
              </a:buClr>
              <a:buSzPct val="61111"/>
              <a:buFont typeface="Arial"/>
              <a:buNone/>
            </a:pPr>
            <a:r>
              <a:rPr lang="en"/>
              <a:t>wide open yellowtail chad woods with live update from </a:t>
            </a:r>
            <a:r>
              <a:rPr lang="en">
                <a:solidFill>
                  <a:srgbClr val="FF00FF"/>
                </a:solidFill>
              </a:rPr>
              <a:t>cedros island </a:t>
            </a:r>
            <a:r>
              <a:rPr lang="en"/>
              <a:t>aboard the independence they already got 150 yellowtail from this morning theyre biting surface iron yo yoing jigs and live sardines theyll probably get limits shortly more updates to come call judy at independence sportfishing at 619 226 6006 to book your next trip dont miss out</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Today’s ecosystem</a:t>
            </a:r>
            <a:endParaRPr/>
          </a:p>
          <a:p>
            <a:pPr indent="0" lvl="0" marL="0" rtl="0" algn="ctr">
              <a:spcBef>
                <a:spcPts val="0"/>
              </a:spcBef>
              <a:spcAft>
                <a:spcPts val="0"/>
              </a:spcAft>
              <a:buNone/>
            </a:pPr>
            <a:r>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8"/>
          <p:cNvPicPr preferRelativeResize="0"/>
          <p:nvPr/>
        </p:nvPicPr>
        <p:blipFill>
          <a:blip r:embed="rId3">
            <a:alphaModFix/>
          </a:blip>
          <a:stretch>
            <a:fillRect/>
          </a:stretch>
        </p:blipFill>
        <p:spPr>
          <a:xfrm>
            <a:off x="1336225" y="1087250"/>
            <a:ext cx="6411274" cy="395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Today’s ecosystem</a:t>
            </a:r>
            <a:endParaRPr/>
          </a:p>
        </p:txBody>
      </p:sp>
      <p:pic>
        <p:nvPicPr>
          <p:cNvPr id="101" name="Google Shape;101;p19"/>
          <p:cNvPicPr preferRelativeResize="0"/>
          <p:nvPr/>
        </p:nvPicPr>
        <p:blipFill>
          <a:blip r:embed="rId3">
            <a:alphaModFix/>
          </a:blip>
          <a:stretch>
            <a:fillRect/>
          </a:stretch>
        </p:blipFill>
        <p:spPr>
          <a:xfrm>
            <a:off x="1466075" y="1091775"/>
            <a:ext cx="2885650" cy="3881899"/>
          </a:xfrm>
          <a:prstGeom prst="rect">
            <a:avLst/>
          </a:prstGeom>
          <a:noFill/>
          <a:ln>
            <a:noFill/>
          </a:ln>
        </p:spPr>
      </p:pic>
      <p:pic>
        <p:nvPicPr>
          <p:cNvPr id="102" name="Google Shape;102;p19"/>
          <p:cNvPicPr preferRelativeResize="0"/>
          <p:nvPr/>
        </p:nvPicPr>
        <p:blipFill>
          <a:blip r:embed="rId4">
            <a:alphaModFix/>
          </a:blip>
          <a:stretch>
            <a:fillRect/>
          </a:stretch>
        </p:blipFill>
        <p:spPr>
          <a:xfrm>
            <a:off x="4714933" y="1091775"/>
            <a:ext cx="3247693" cy="383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Some questions to explore</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is the</a:t>
            </a:r>
            <a:r>
              <a:rPr lang="en"/>
              <a:t> culture of the boats like? What do they post about?</a:t>
            </a:r>
            <a:endParaRPr/>
          </a:p>
          <a:p>
            <a:pPr indent="-342900" lvl="0" marL="457200" rtl="0" algn="l">
              <a:spcBef>
                <a:spcPts val="0"/>
              </a:spcBef>
              <a:spcAft>
                <a:spcPts val="0"/>
              </a:spcAft>
              <a:buSzPts val="1800"/>
              <a:buChar char="-"/>
            </a:pPr>
            <a:r>
              <a:rPr lang="en"/>
              <a:t>What fish do they catch, and when are they caught?</a:t>
            </a:r>
            <a:endParaRPr/>
          </a:p>
          <a:p>
            <a:pPr indent="-342900" lvl="0" marL="457200" rtl="0" algn="l">
              <a:spcBef>
                <a:spcPts val="0"/>
              </a:spcBef>
              <a:spcAft>
                <a:spcPts val="0"/>
              </a:spcAft>
              <a:buSzPts val="1800"/>
              <a:buChar char="-"/>
            </a:pPr>
            <a:r>
              <a:rPr lang="en" strike="sngStrike"/>
              <a:t>Does weather matter? </a:t>
            </a:r>
            <a:r>
              <a:rPr lang="en"/>
              <a:t> We’ll be skipping this due to data constraints</a:t>
            </a:r>
            <a:endParaRPr/>
          </a:p>
        </p:txBody>
      </p:sp>
      <p:pic>
        <p:nvPicPr>
          <p:cNvPr id="109" name="Google Shape;109;p20"/>
          <p:cNvPicPr preferRelativeResize="0"/>
          <p:nvPr/>
        </p:nvPicPr>
        <p:blipFill>
          <a:blip r:embed="rId3">
            <a:alphaModFix/>
          </a:blip>
          <a:stretch>
            <a:fillRect/>
          </a:stretch>
        </p:blipFill>
        <p:spPr>
          <a:xfrm>
            <a:off x="3390900" y="3140125"/>
            <a:ext cx="2362200" cy="142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we’re analyzing</a:t>
            </a:r>
            <a:endParaRPr/>
          </a:p>
        </p:txBody>
      </p:sp>
      <p:pic>
        <p:nvPicPr>
          <p:cNvPr id="115" name="Google Shape;115;p21"/>
          <p:cNvPicPr preferRelativeResize="0"/>
          <p:nvPr/>
        </p:nvPicPr>
        <p:blipFill>
          <a:blip r:embed="rId3">
            <a:alphaModFix/>
          </a:blip>
          <a:stretch>
            <a:fillRect/>
          </a:stretch>
        </p:blipFill>
        <p:spPr>
          <a:xfrm>
            <a:off x="1957750" y="1300912"/>
            <a:ext cx="5263950" cy="3091525"/>
          </a:xfrm>
          <a:prstGeom prst="rect">
            <a:avLst/>
          </a:prstGeom>
          <a:noFill/>
          <a:ln>
            <a:noFill/>
          </a:ln>
        </p:spPr>
      </p:pic>
      <p:cxnSp>
        <p:nvCxnSpPr>
          <p:cNvPr id="116" name="Google Shape;116;p21"/>
          <p:cNvCxnSpPr/>
          <p:nvPr/>
        </p:nvCxnSpPr>
        <p:spPr>
          <a:xfrm>
            <a:off x="1702675" y="3281200"/>
            <a:ext cx="2695800" cy="221700"/>
          </a:xfrm>
          <a:prstGeom prst="straightConnector1">
            <a:avLst/>
          </a:prstGeom>
          <a:noFill/>
          <a:ln cap="flat" cmpd="sng" w="19050">
            <a:solidFill>
              <a:schemeClr val="dk2"/>
            </a:solidFill>
            <a:prstDash val="solid"/>
            <a:round/>
            <a:headEnd len="med" w="med" type="none"/>
            <a:tailEnd len="med" w="med" type="triangle"/>
          </a:ln>
        </p:spPr>
      </p:cxnSp>
      <p:sp>
        <p:nvSpPr>
          <p:cNvPr id="117" name="Google Shape;117;p21"/>
          <p:cNvSpPr txBox="1"/>
          <p:nvPr/>
        </p:nvSpPr>
        <p:spPr>
          <a:xfrm>
            <a:off x="1135075" y="3050650"/>
            <a:ext cx="5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Date</a:t>
            </a:r>
            <a:endParaRPr/>
          </a:p>
        </p:txBody>
      </p:sp>
      <p:cxnSp>
        <p:nvCxnSpPr>
          <p:cNvPr id="118" name="Google Shape;118;p21"/>
          <p:cNvCxnSpPr/>
          <p:nvPr/>
        </p:nvCxnSpPr>
        <p:spPr>
          <a:xfrm>
            <a:off x="1596250" y="3804425"/>
            <a:ext cx="1614000" cy="17700"/>
          </a:xfrm>
          <a:prstGeom prst="straightConnector1">
            <a:avLst/>
          </a:prstGeom>
          <a:noFill/>
          <a:ln cap="flat" cmpd="sng" w="19050">
            <a:solidFill>
              <a:schemeClr val="dk2"/>
            </a:solidFill>
            <a:prstDash val="solid"/>
            <a:round/>
            <a:headEnd len="med" w="med" type="none"/>
            <a:tailEnd len="med" w="med" type="triangle"/>
          </a:ln>
        </p:spPr>
      </p:cxnSp>
      <p:sp>
        <p:nvSpPr>
          <p:cNvPr id="119" name="Google Shape;119;p21"/>
          <p:cNvSpPr txBox="1"/>
          <p:nvPr/>
        </p:nvSpPr>
        <p:spPr>
          <a:xfrm>
            <a:off x="221675" y="3613175"/>
            <a:ext cx="18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Captain’s notes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